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894" r:id="rId5"/>
  </p:sldMasterIdLst>
  <p:notesMasterIdLst>
    <p:notesMasterId r:id="rId19"/>
  </p:notesMasterIdLst>
  <p:handoutMasterIdLst>
    <p:handoutMasterId r:id="rId20"/>
  </p:handoutMasterIdLst>
  <p:sldIdLst>
    <p:sldId id="351" r:id="rId6"/>
    <p:sldId id="365" r:id="rId7"/>
    <p:sldId id="375" r:id="rId8"/>
    <p:sldId id="359" r:id="rId9"/>
    <p:sldId id="371" r:id="rId10"/>
    <p:sldId id="364" r:id="rId11"/>
    <p:sldId id="366" r:id="rId12"/>
    <p:sldId id="369" r:id="rId13"/>
    <p:sldId id="377" r:id="rId14"/>
    <p:sldId id="370" r:id="rId15"/>
    <p:sldId id="368" r:id="rId16"/>
    <p:sldId id="363" r:id="rId17"/>
    <p:sldId id="376" r:id="rId18"/>
  </p:sldIdLst>
  <p:sldSz cx="9144000" cy="5143500" type="screen16x9"/>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13">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B35C8-AE67-D215-2174-D5889F5DA3C1}" v="180" dt="2022-04-26T10:10:30.890"/>
    <p1510:client id="{CC8E5C59-06DC-A75B-CA36-1DB9F0648485}" v="20" dt="2022-05-09T13:36:59.346"/>
    <p1510:client id="{F5E73DAA-D21A-47D0-9413-FF9B68346912}" v="236" dt="2022-03-11T11:53:16.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5" autoAdjust="0"/>
    <p:restoredTop sz="88731" autoAdjust="0"/>
  </p:normalViewPr>
  <p:slideViewPr>
    <p:cSldViewPr snapToObjects="1">
      <p:cViewPr varScale="1">
        <p:scale>
          <a:sx n="132" d="100"/>
          <a:sy n="132" d="100"/>
        </p:scale>
        <p:origin x="1278" y="120"/>
      </p:cViewPr>
      <p:guideLst>
        <p:guide orient="horz" pos="713"/>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A401E-5089-4487-9D82-7DB35038CF5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3" name="Date Placeholder 2">
            <a:extLst>
              <a:ext uri="{FF2B5EF4-FFF2-40B4-BE49-F238E27FC236}">
                <a16:creationId xmlns:a16="http://schemas.microsoft.com/office/drawing/2014/main" id="{6769E9B9-9F13-4544-B0B5-422CCE793769}"/>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34" charset="-128"/>
              </a:defRPr>
            </a:lvl1pPr>
          </a:lstStyle>
          <a:p>
            <a:pPr>
              <a:defRPr/>
            </a:pPr>
            <a:fld id="{E2C8AF6F-5489-4B50-8180-9E6118FC16F5}" type="datetimeFigureOut">
              <a:rPr lang="en-GB"/>
              <a:pPr>
                <a:defRPr/>
              </a:pPr>
              <a:t>09/12/2025</a:t>
            </a:fld>
            <a:endParaRPr lang="en-GB" dirty="0"/>
          </a:p>
        </p:txBody>
      </p:sp>
      <p:sp>
        <p:nvSpPr>
          <p:cNvPr id="4" name="Footer Placeholder 3">
            <a:extLst>
              <a:ext uri="{FF2B5EF4-FFF2-40B4-BE49-F238E27FC236}">
                <a16:creationId xmlns:a16="http://schemas.microsoft.com/office/drawing/2014/main" id="{CAE6326A-2D3E-4D1F-AD1E-6E6615C15A01}"/>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5" name="Slide Number Placeholder 4">
            <a:extLst>
              <a:ext uri="{FF2B5EF4-FFF2-40B4-BE49-F238E27FC236}">
                <a16:creationId xmlns:a16="http://schemas.microsoft.com/office/drawing/2014/main" id="{2A9F1AC0-6870-4974-95B7-D61C33106864}"/>
              </a:ext>
            </a:extLst>
          </p:cNvPr>
          <p:cNvSpPr>
            <a:spLocks noGrp="1"/>
          </p:cNvSpPr>
          <p:nvPr>
            <p:ph type="sldNum" sz="quarter" idx="3"/>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E46B2E9-6633-44AE-A30B-94B6D1EBAE2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F69B0-7AB4-4D4D-BB5B-03782D3E42D9}"/>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46436275-13F8-42B0-9A8D-90A3C025875A}"/>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4EF00398-0977-40A4-B2BD-A2D0611E9E5E}" type="datetimeFigureOut">
              <a:rPr lang="en-US"/>
              <a:pPr>
                <a:defRPr/>
              </a:pPr>
              <a:t>12/9/2025</a:t>
            </a:fld>
            <a:endParaRPr lang="en-US" dirty="0"/>
          </a:p>
        </p:txBody>
      </p:sp>
      <p:sp>
        <p:nvSpPr>
          <p:cNvPr id="4" name="Slide Image Placeholder 3">
            <a:extLst>
              <a:ext uri="{FF2B5EF4-FFF2-40B4-BE49-F238E27FC236}">
                <a16:creationId xmlns:a16="http://schemas.microsoft.com/office/drawing/2014/main" id="{BCDF6CBA-F5F1-486B-B503-6CEB8365A653}"/>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B9CE170-BB10-4918-9E05-A10BE5B86375}"/>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8A2CAFC-08F6-4FB7-A1EC-FD1DF619F065}"/>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6C7A2C1-7375-438D-A196-6C308E2C3053}"/>
              </a:ext>
            </a:extLst>
          </p:cNvPr>
          <p:cNvSpPr>
            <a:spLocks noGrp="1"/>
          </p:cNvSpPr>
          <p:nvPr>
            <p:ph type="sldNum" sz="quarter" idx="5"/>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5DA4178-8E38-403A-A699-810AE77A25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DA4178-8E38-403A-A699-810AE77A25AC}" type="slidenum">
              <a:rPr lang="en-US" altLang="en-US" smtClean="0"/>
              <a:pPr>
                <a:defRPr/>
              </a:pPr>
              <a:t>1</a:t>
            </a:fld>
            <a:endParaRPr lang="en-US" altLang="en-US"/>
          </a:p>
        </p:txBody>
      </p:sp>
    </p:spTree>
    <p:extLst>
      <p:ext uri="{BB962C8B-B14F-4D97-AF65-F5344CB8AC3E}">
        <p14:creationId xmlns:p14="http://schemas.microsoft.com/office/powerpoint/2010/main" val="253358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DA4178-8E38-403A-A699-810AE77A25AC}" type="slidenum">
              <a:rPr lang="en-US" altLang="en-US" smtClean="0"/>
              <a:pPr>
                <a:defRPr/>
              </a:pPr>
              <a:t>4</a:t>
            </a:fld>
            <a:endParaRPr lang="en-US" altLang="en-US"/>
          </a:p>
        </p:txBody>
      </p:sp>
    </p:spTree>
    <p:extLst>
      <p:ext uri="{BB962C8B-B14F-4D97-AF65-F5344CB8AC3E}">
        <p14:creationId xmlns:p14="http://schemas.microsoft.com/office/powerpoint/2010/main" val="253129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DA4178-8E38-403A-A699-810AE77A25AC}" type="slidenum">
              <a:rPr lang="en-US" altLang="en-US" smtClean="0"/>
              <a:pPr>
                <a:defRPr/>
              </a:pPr>
              <a:t>10</a:t>
            </a:fld>
            <a:endParaRPr lang="en-US" altLang="en-US"/>
          </a:p>
        </p:txBody>
      </p:sp>
    </p:spTree>
    <p:extLst>
      <p:ext uri="{BB962C8B-B14F-4D97-AF65-F5344CB8AC3E}">
        <p14:creationId xmlns:p14="http://schemas.microsoft.com/office/powerpoint/2010/main" val="309631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4" name="Title 17">
            <a:extLst>
              <a:ext uri="{FF2B5EF4-FFF2-40B4-BE49-F238E27FC236}">
                <a16:creationId xmlns:a16="http://schemas.microsoft.com/office/drawing/2014/main" id="{E705371E-A770-4200-BB01-B346B237B43B}"/>
              </a:ext>
            </a:extLst>
          </p:cNvPr>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none" baseline="0">
                <a:solidFill>
                  <a:srgbClr val="002060"/>
                </a:solidFill>
                <a:latin typeface="+mj-lt"/>
                <a:cs typeface="Arial"/>
              </a:defRPr>
            </a:lvl1pPr>
          </a:lstStyle>
          <a:p>
            <a:r>
              <a:rPr lang="en-GB" dirty="0"/>
              <a:t>Click to add presentation title</a:t>
            </a:r>
            <a:endParaRPr lang="en-US" dirty="0"/>
          </a:p>
        </p:txBody>
      </p:sp>
    </p:spTree>
    <p:extLst>
      <p:ext uri="{BB962C8B-B14F-4D97-AF65-F5344CB8AC3E}">
        <p14:creationId xmlns:p14="http://schemas.microsoft.com/office/powerpoint/2010/main" val="175044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4" name="Title 17">
            <a:extLst>
              <a:ext uri="{FF2B5EF4-FFF2-40B4-BE49-F238E27FC236}">
                <a16:creationId xmlns:a16="http://schemas.microsoft.com/office/drawing/2014/main" id="{E705371E-A770-4200-BB01-B346B237B43B}"/>
              </a:ext>
            </a:extLst>
          </p:cNvPr>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none" baseline="0">
                <a:solidFill>
                  <a:srgbClr val="002060"/>
                </a:solidFill>
                <a:latin typeface="+mj-lt"/>
                <a:cs typeface="Arial"/>
              </a:defRPr>
            </a:lvl1pPr>
          </a:lstStyle>
          <a:p>
            <a:r>
              <a:rPr lang="en-GB" dirty="0"/>
              <a:t>Click to add presentation title</a:t>
            </a:r>
            <a:endParaRPr lang="en-US" dirty="0"/>
          </a:p>
        </p:txBody>
      </p:sp>
    </p:spTree>
    <p:extLst>
      <p:ext uri="{BB962C8B-B14F-4D97-AF65-F5344CB8AC3E}">
        <p14:creationId xmlns:p14="http://schemas.microsoft.com/office/powerpoint/2010/main" val="322110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239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07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content and image white">
    <p:spTree>
      <p:nvGrpSpPr>
        <p:cNvPr id="1" name=""/>
        <p:cNvGrpSpPr/>
        <p:nvPr/>
      </p:nvGrpSpPr>
      <p:grpSpPr>
        <a:xfrm>
          <a:off x="0" y="0"/>
          <a:ext cx="0" cy="0"/>
          <a:chOff x="0" y="0"/>
          <a:chExt cx="0" cy="0"/>
        </a:xfrm>
      </p:grpSpPr>
      <p:sp>
        <p:nvSpPr>
          <p:cNvPr id="4"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002060"/>
                </a:solidFill>
                <a:latin typeface="+mn-lt"/>
                <a:cs typeface="Arial"/>
              </a:defRPr>
            </a:lvl1pPr>
          </a:lstStyle>
          <a:p>
            <a:r>
              <a:rPr lang="en-GB" dirty="0"/>
              <a:t>Click to edit content</a:t>
            </a:r>
            <a:endParaRPr lang="en-US" dirty="0"/>
          </a:p>
        </p:txBody>
      </p:sp>
      <p:sp>
        <p:nvSpPr>
          <p:cNvPr id="5"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002060"/>
                </a:solidFill>
              </a:defRPr>
            </a:lvl1pPr>
          </a:lstStyle>
          <a:p>
            <a:pPr lvl="0"/>
            <a:endParaRPr lang="en-US" noProof="0" dirty="0"/>
          </a:p>
        </p:txBody>
      </p:sp>
    </p:spTree>
    <p:extLst>
      <p:ext uri="{BB962C8B-B14F-4D97-AF65-F5344CB8AC3E}">
        <p14:creationId xmlns:p14="http://schemas.microsoft.com/office/powerpoint/2010/main" val="25200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orporate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D5666F-78C4-C248-B33B-502B434B3BE3}"/>
              </a:ext>
            </a:extLst>
          </p:cNvPr>
          <p:cNvSpPr>
            <a:spLocks noGrp="1"/>
          </p:cNvSpPr>
          <p:nvPr>
            <p:ph type="ctrTitle" hasCustomPrompt="1"/>
          </p:nvPr>
        </p:nvSpPr>
        <p:spPr>
          <a:xfrm>
            <a:off x="1143000" y="1349839"/>
            <a:ext cx="6858000" cy="1004840"/>
          </a:xfrm>
        </p:spPr>
        <p:txBody>
          <a:bodyPr anchor="b">
            <a:noAutofit/>
          </a:bodyPr>
          <a:lstStyle>
            <a:lvl1pPr algn="l">
              <a:defRPr sz="5400" b="1" i="0">
                <a:solidFill>
                  <a:schemeClr val="bg1"/>
                </a:solidFill>
                <a:latin typeface="Source Sans Pro SemiBold" panose="020B0503030403020204" pitchFamily="34" charset="77"/>
                <a:cs typeface="Arial" panose="020B0604020202020204" pitchFamily="34" charset="0"/>
              </a:defRPr>
            </a:lvl1pPr>
          </a:lstStyle>
          <a:p>
            <a:r>
              <a:rPr lang="en-GB"/>
              <a:t>Edit master title</a:t>
            </a:r>
          </a:p>
        </p:txBody>
      </p:sp>
      <p:sp>
        <p:nvSpPr>
          <p:cNvPr id="8" name="Subtitle 2">
            <a:extLst>
              <a:ext uri="{FF2B5EF4-FFF2-40B4-BE49-F238E27FC236}">
                <a16:creationId xmlns:a16="http://schemas.microsoft.com/office/drawing/2014/main" id="{191C4374-9396-9044-905B-2742A35CB0B5}"/>
              </a:ext>
            </a:extLst>
          </p:cNvPr>
          <p:cNvSpPr>
            <a:spLocks noGrp="1"/>
          </p:cNvSpPr>
          <p:nvPr>
            <p:ph type="subTitle" idx="1"/>
          </p:nvPr>
        </p:nvSpPr>
        <p:spPr>
          <a:xfrm>
            <a:off x="1143000" y="2449779"/>
            <a:ext cx="6858000" cy="1474039"/>
          </a:xfrm>
        </p:spPr>
        <p:txBody>
          <a:bodyPr>
            <a:normAutofit/>
          </a:bodyPr>
          <a:lstStyle>
            <a:lvl1pPr marL="0" indent="0" algn="l">
              <a:buNone/>
              <a:defRPr sz="3000">
                <a:solidFill>
                  <a:schemeClr val="bg1"/>
                </a:solidFill>
                <a:latin typeface="Source Sans Pro" panose="020B0503030403020204" pitchFamily="34" charset="77"/>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34761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ixed content - corporate simp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Source Sans Pro SemiBold" panose="020B0503030403020204" pitchFamily="34" charset="77"/>
              </a:defRPr>
            </a:lvl1pPr>
          </a:lstStyle>
          <a:p>
            <a:r>
              <a:rPr lang="en-US"/>
              <a:t>Click to edit Master title style</a:t>
            </a:r>
            <a:endParaRPr lang="en-GB"/>
          </a:p>
        </p:txBody>
      </p:sp>
      <p:sp>
        <p:nvSpPr>
          <p:cNvPr id="3" name="Content Placeholder 2"/>
          <p:cNvSpPr>
            <a:spLocks noGrp="1"/>
          </p:cNvSpPr>
          <p:nvPr>
            <p:ph idx="1"/>
          </p:nvPr>
        </p:nvSpPr>
        <p:spPr>
          <a:xfrm>
            <a:off x="628650" y="1369220"/>
            <a:ext cx="7886700" cy="2789123"/>
          </a:xfrm>
        </p:spPr>
        <p:txBody>
          <a:bodyPr/>
          <a:lstStyle>
            <a:lvl1pPr>
              <a:defRPr>
                <a:latin typeface="Source Sans Pro" panose="020B0503030403020204" pitchFamily="34" charset="77"/>
              </a:defRPr>
            </a:lvl1pPr>
            <a:lvl2pPr>
              <a:defRPr>
                <a:latin typeface="Source Sans Pro" panose="020B0503030403020204" pitchFamily="34" charset="77"/>
              </a:defRPr>
            </a:lvl2pPr>
            <a:lvl3pPr>
              <a:defRPr>
                <a:latin typeface="Source Sans Pro" panose="020B0503030403020204" pitchFamily="34" charset="77"/>
              </a:defRPr>
            </a:lvl3pPr>
            <a:lvl4pPr>
              <a:defRPr>
                <a:latin typeface="Source Sans Pro" panose="020B0503030403020204" pitchFamily="34" charset="77"/>
              </a:defRPr>
            </a:lvl4pPr>
            <a:lvl5pPr>
              <a:defRPr>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029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Mixed content - corporate si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Source Sans Pro SemiBold" panose="020B0503030403020204" pitchFamily="34" charset="77"/>
              </a:defRPr>
            </a:lvl1pPr>
          </a:lstStyle>
          <a:p>
            <a:r>
              <a:rPr lang="en-US"/>
              <a:t>Click to edit Master title style</a:t>
            </a:r>
            <a:endParaRPr lang="en-GB"/>
          </a:p>
        </p:txBody>
      </p:sp>
      <p:sp>
        <p:nvSpPr>
          <p:cNvPr id="3" name="Content Placeholder 2"/>
          <p:cNvSpPr>
            <a:spLocks noGrp="1"/>
          </p:cNvSpPr>
          <p:nvPr>
            <p:ph sz="half" idx="1"/>
          </p:nvPr>
        </p:nvSpPr>
        <p:spPr>
          <a:xfrm>
            <a:off x="628650" y="1369219"/>
            <a:ext cx="3886200" cy="2756467"/>
          </a:xfrm>
        </p:spPr>
        <p:txBody>
          <a:bodyPr/>
          <a:lstStyle>
            <a:lvl1pPr>
              <a:defRPr>
                <a:latin typeface="Source Sans Pro" panose="020B0503030403020204" pitchFamily="34" charset="77"/>
              </a:defRPr>
            </a:lvl1pPr>
            <a:lvl2pPr>
              <a:defRPr>
                <a:latin typeface="Source Sans Pro" panose="020B0503030403020204" pitchFamily="34" charset="77"/>
              </a:defRPr>
            </a:lvl2pPr>
            <a:lvl3pPr>
              <a:defRPr>
                <a:latin typeface="Source Sans Pro" panose="020B0503030403020204" pitchFamily="34" charset="77"/>
              </a:defRPr>
            </a:lvl3pPr>
            <a:lvl4pPr>
              <a:defRPr>
                <a:latin typeface="Source Sans Pro" panose="020B0503030403020204" pitchFamily="34" charset="77"/>
              </a:defRPr>
            </a:lvl4pPr>
            <a:lvl5pPr>
              <a:defRPr>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2756467"/>
          </a:xfrm>
        </p:spPr>
        <p:txBody>
          <a:bodyPr/>
          <a:lstStyle>
            <a:lvl1pPr>
              <a:defRPr>
                <a:latin typeface="Source Sans Pro" panose="020B0503030403020204" pitchFamily="34" charset="77"/>
              </a:defRPr>
            </a:lvl1pPr>
            <a:lvl2pPr>
              <a:defRPr>
                <a:latin typeface="Source Sans Pro" panose="020B0503030403020204" pitchFamily="34" charset="77"/>
              </a:defRPr>
            </a:lvl2pPr>
            <a:lvl3pPr>
              <a:defRPr>
                <a:latin typeface="Source Sans Pro" panose="020B0503030403020204" pitchFamily="34" charset="77"/>
              </a:defRPr>
            </a:lvl3pPr>
            <a:lvl4pPr>
              <a:defRPr>
                <a:latin typeface="Source Sans Pro" panose="020B0503030403020204" pitchFamily="34" charset="77"/>
              </a:defRPr>
            </a:lvl4pPr>
            <a:lvl5pPr>
              <a:defRPr>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514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Mixed content - corporate simple 3">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794313"/>
          </a:xfrm>
        </p:spPr>
        <p:txBody>
          <a:bodyPr anchor="b"/>
          <a:lstStyle>
            <a:lvl1pPr>
              <a:defRPr sz="2400" b="1" i="0">
                <a:latin typeface="Source Sans Pro SemiBold" panose="020B0503030403020204" pitchFamily="34" charset="77"/>
              </a:defRPr>
            </a:lvl1pPr>
          </a:lstStyle>
          <a:p>
            <a:r>
              <a:rPr lang="en-US"/>
              <a:t>Click to edit Master title style</a:t>
            </a:r>
            <a:endParaRPr lang="en-GB"/>
          </a:p>
        </p:txBody>
      </p:sp>
      <p:sp>
        <p:nvSpPr>
          <p:cNvPr id="3" name="Picture Placeholder 2"/>
          <p:cNvSpPr>
            <a:spLocks noGrp="1"/>
          </p:cNvSpPr>
          <p:nvPr>
            <p:ph type="pic" idx="1"/>
          </p:nvPr>
        </p:nvSpPr>
        <p:spPr>
          <a:xfrm>
            <a:off x="3885009" y="0"/>
            <a:ext cx="5258991" cy="4299858"/>
          </a:xfrm>
        </p:spPr>
        <p:txBody>
          <a:bodyPr/>
          <a:lstStyle>
            <a:lvl1pPr marL="0" indent="0">
              <a:buNone/>
              <a:defRPr sz="2400">
                <a:latin typeface="Source Sans Pro" panose="020B0503030403020204" pitchFamily="34" charset="77"/>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310833"/>
            <a:ext cx="2949178" cy="2803967"/>
          </a:xfrm>
        </p:spPr>
        <p:txBody>
          <a:bodyPr/>
          <a:lstStyle>
            <a:lvl1pPr marL="0" indent="0">
              <a:buNone/>
              <a:defRPr sz="1200">
                <a:latin typeface="Source Sans Pro" panose="020B0503030403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5393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BB5018-15E4-4512-897E-054283525539}"/>
              </a:ext>
            </a:extLst>
          </p:cNvPr>
          <p:cNvSpPr>
            <a:spLocks noGrp="1"/>
          </p:cNvSpPr>
          <p:nvPr>
            <p:ph type="pic" sz="quarter" idx="10"/>
          </p:nvPr>
        </p:nvSpPr>
        <p:spPr>
          <a:xfrm>
            <a:off x="0" y="0"/>
            <a:ext cx="9144000" cy="5143500"/>
          </a:xfrm>
        </p:spPr>
        <p:txBody>
          <a:bodyPr/>
          <a:lstStyle/>
          <a:p>
            <a:endParaRPr lang="en-GB"/>
          </a:p>
        </p:txBody>
      </p:sp>
      <p:sp>
        <p:nvSpPr>
          <p:cNvPr id="2" name="Title 1">
            <a:extLst>
              <a:ext uri="{FF2B5EF4-FFF2-40B4-BE49-F238E27FC236}">
                <a16:creationId xmlns:a16="http://schemas.microsoft.com/office/drawing/2014/main" id="{7AAFC49A-3B94-40B5-95E6-317F65CE12AA}"/>
              </a:ext>
            </a:extLst>
          </p:cNvPr>
          <p:cNvSpPr>
            <a:spLocks noGrp="1"/>
          </p:cNvSpPr>
          <p:nvPr>
            <p:ph type="title"/>
          </p:nvPr>
        </p:nvSpPr>
        <p:spPr>
          <a:xfrm>
            <a:off x="628650" y="3691959"/>
            <a:ext cx="7886700" cy="994172"/>
          </a:xfrm>
        </p:spPr>
        <p:txBody>
          <a:bodyPr/>
          <a:lstStyle/>
          <a:p>
            <a:r>
              <a:rPr lang="en-US"/>
              <a:t>Click to edit Master title style</a:t>
            </a:r>
            <a:endParaRPr lang="en-GB"/>
          </a:p>
        </p:txBody>
      </p:sp>
    </p:spTree>
    <p:extLst>
      <p:ext uri="{BB962C8B-B14F-4D97-AF65-F5344CB8AC3E}">
        <p14:creationId xmlns:p14="http://schemas.microsoft.com/office/powerpoint/2010/main" val="401880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7EE384-32A5-4BCA-3673-307964C96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917"/>
          <a:stretch/>
        </p:blipFill>
        <p:spPr>
          <a:xfrm>
            <a:off x="0" y="-1"/>
            <a:ext cx="9144000" cy="4373593"/>
          </a:xfrm>
          <a:prstGeom prst="rect">
            <a:avLst/>
          </a:prstGeom>
          <a:ln>
            <a:noFill/>
          </a:ln>
        </p:spPr>
      </p:pic>
      <p:sp>
        <p:nvSpPr>
          <p:cNvPr id="8" name="Rectangle 7">
            <a:extLst>
              <a:ext uri="{FF2B5EF4-FFF2-40B4-BE49-F238E27FC236}">
                <a16:creationId xmlns:a16="http://schemas.microsoft.com/office/drawing/2014/main" id="{51FEDE0F-BD09-9404-E551-713A89600568}"/>
              </a:ext>
            </a:extLst>
          </p:cNvPr>
          <p:cNvSpPr>
            <a:spLocks noGrp="1" noRot="1" noMove="1" noResize="1" noEditPoints="1" noAdjustHandles="1" noChangeArrowheads="1" noChangeShapeType="1"/>
          </p:cNvSpPr>
          <p:nvPr userDrawn="1"/>
        </p:nvSpPr>
        <p:spPr>
          <a:xfrm>
            <a:off x="0" y="4315365"/>
            <a:ext cx="9144000" cy="8281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A052C04-4A18-0369-68C4-CCE61A59F903}"/>
              </a:ext>
            </a:extLst>
          </p:cNvPr>
          <p:cNvSpPr txBox="1"/>
          <p:nvPr userDrawn="1"/>
        </p:nvSpPr>
        <p:spPr>
          <a:xfrm>
            <a:off x="6702570" y="4477662"/>
            <a:ext cx="3172663" cy="646331"/>
          </a:xfrm>
          <a:prstGeom prst="rect">
            <a:avLst/>
          </a:prstGeom>
          <a:noFill/>
        </p:spPr>
        <p:txBody>
          <a:bodyPr wrap="none" rtlCol="0">
            <a:spAutoFit/>
          </a:bodyPr>
          <a:lstStyle/>
          <a:p>
            <a:r>
              <a:rPr lang="en-GB" dirty="0">
                <a:solidFill>
                  <a:schemeClr val="bg1"/>
                </a:solidFill>
              </a:rPr>
              <a:t>Edinburgh Futures Institute.</a:t>
            </a:r>
          </a:p>
          <a:p>
            <a:r>
              <a:rPr lang="en-GB" b="1" dirty="0">
                <a:solidFill>
                  <a:schemeClr val="bg1"/>
                </a:solidFill>
              </a:rPr>
              <a:t>Challenge. Create. Change.</a:t>
            </a:r>
          </a:p>
        </p:txBody>
      </p:sp>
      <p:pic>
        <p:nvPicPr>
          <p:cNvPr id="17" name="Picture 16" descr="Edinburgh Futures Institute logo">
            <a:extLst>
              <a:ext uri="{FF2B5EF4-FFF2-40B4-BE49-F238E27FC236}">
                <a16:creationId xmlns:a16="http://schemas.microsoft.com/office/drawing/2014/main" id="{EC317929-00F2-37D2-22CD-FAA8CEB8D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461" y="263041"/>
            <a:ext cx="2062581" cy="465956"/>
          </a:xfrm>
          <a:prstGeom prst="rect">
            <a:avLst/>
          </a:prstGeom>
        </p:spPr>
      </p:pic>
    </p:spTree>
    <p:extLst>
      <p:ext uri="{BB962C8B-B14F-4D97-AF65-F5344CB8AC3E}">
        <p14:creationId xmlns:p14="http://schemas.microsoft.com/office/powerpoint/2010/main" val="2379651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B139110-63FE-48E2-848D-54FB296589F5}"/>
              </a:ext>
            </a:extLst>
          </p:cNvPr>
          <p:cNvCxnSpPr>
            <a:cxnSpLocks/>
          </p:cNvCxnSpPr>
          <p:nvPr userDrawn="1"/>
        </p:nvCxnSpPr>
        <p:spPr>
          <a:xfrm>
            <a:off x="395288" y="844550"/>
            <a:ext cx="83534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737B85-6062-4183-A094-BA1386428874}"/>
              </a:ext>
            </a:extLst>
          </p:cNvPr>
          <p:cNvCxnSpPr>
            <a:cxnSpLocks/>
          </p:cNvCxnSpPr>
          <p:nvPr userDrawn="1"/>
        </p:nvCxnSpPr>
        <p:spPr>
          <a:xfrm>
            <a:off x="395288" y="4659313"/>
            <a:ext cx="83518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052" name="Picture 12" descr="UoE_Horizontal Logo_CMYK.jpg">
            <a:extLst>
              <a:ext uri="{FF2B5EF4-FFF2-40B4-BE49-F238E27FC236}">
                <a16:creationId xmlns:a16="http://schemas.microsoft.com/office/drawing/2014/main" id="{2022589B-BDE7-4D10-B9EA-FC1A49643D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2750" y="185738"/>
            <a:ext cx="30813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Influencing the world_PPT_282.png">
            <a:extLst>
              <a:ext uri="{FF2B5EF4-FFF2-40B4-BE49-F238E27FC236}">
                <a16:creationId xmlns:a16="http://schemas.microsoft.com/office/drawing/2014/main" id="{ED2A722F-1CA6-4ABC-83FC-CEBAEDFDD85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64325" y="4786313"/>
            <a:ext cx="21002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 id="2147483891" r:id="rId2"/>
    <p:sldLayoutId id="2147483890" r:id="rId3"/>
  </p:sldLayoutIdLst>
  <p:txStyles>
    <p:titleStyle>
      <a:lvl1pPr algn="r" defTabSz="342900" rtl="0" eaLnBrk="0" fontAlgn="base" hangingPunct="0">
        <a:spcBef>
          <a:spcPct val="0"/>
        </a:spcBef>
        <a:spcAft>
          <a:spcPct val="0"/>
        </a:spcAft>
        <a:defRPr sz="900" kern="1200">
          <a:solidFill>
            <a:srgbClr val="09091E"/>
          </a:solidFill>
          <a:latin typeface="Arial"/>
          <a:ea typeface="ＭＳ Ｐゴシック" charset="0"/>
          <a:cs typeface="Arial"/>
        </a:defRPr>
      </a:lvl1pPr>
      <a:lvl2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2pPr>
      <a:lvl3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3pPr>
      <a:lvl4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4pPr>
      <a:lvl5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5pPr>
      <a:lvl6pPr marL="342900" algn="r" defTabSz="342900" rtl="0" fontAlgn="base">
        <a:spcBef>
          <a:spcPct val="0"/>
        </a:spcBef>
        <a:spcAft>
          <a:spcPct val="0"/>
        </a:spcAft>
        <a:defRPr sz="900">
          <a:solidFill>
            <a:srgbClr val="1F497D"/>
          </a:solidFill>
          <a:latin typeface="Arial" charset="0"/>
          <a:ea typeface="ＭＳ Ｐゴシック" charset="0"/>
        </a:defRPr>
      </a:lvl6pPr>
      <a:lvl7pPr marL="685800" algn="r" defTabSz="342900" rtl="0" fontAlgn="base">
        <a:spcBef>
          <a:spcPct val="0"/>
        </a:spcBef>
        <a:spcAft>
          <a:spcPct val="0"/>
        </a:spcAft>
        <a:defRPr sz="900">
          <a:solidFill>
            <a:srgbClr val="1F497D"/>
          </a:solidFill>
          <a:latin typeface="Arial" charset="0"/>
          <a:ea typeface="ＭＳ Ｐゴシック" charset="0"/>
        </a:defRPr>
      </a:lvl7pPr>
      <a:lvl8pPr marL="1028700" algn="r" defTabSz="342900" rtl="0" fontAlgn="base">
        <a:spcBef>
          <a:spcPct val="0"/>
        </a:spcBef>
        <a:spcAft>
          <a:spcPct val="0"/>
        </a:spcAft>
        <a:defRPr sz="900">
          <a:solidFill>
            <a:srgbClr val="1F497D"/>
          </a:solidFill>
          <a:latin typeface="Arial" charset="0"/>
          <a:ea typeface="ＭＳ Ｐゴシック" charset="0"/>
        </a:defRPr>
      </a:lvl8pPr>
      <a:lvl9pPr marL="1371600" algn="r" defTabSz="342900" rtl="0" fontAlgn="base">
        <a:spcBef>
          <a:spcPct val="0"/>
        </a:spcBef>
        <a:spcAft>
          <a:spcPct val="0"/>
        </a:spcAft>
        <a:defRPr sz="900">
          <a:solidFill>
            <a:srgbClr val="1F497D"/>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Source Sans Pro" panose="020B0503030403020204" pitchFamily="34" charset="77"/>
              </a:defRPr>
            </a:lvl1pPr>
          </a:lstStyle>
          <a:p>
            <a:fld id="{A323DFB8-0127-4643-8216-B6593D74A76C}" type="datetimeFigureOut">
              <a:rPr lang="en-GB" smtClean="0"/>
              <a:pPr/>
              <a:t>09/12/2025</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Source Sans Pro" panose="020B0503030403020204" pitchFamily="34" charset="77"/>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Source Sans Pro" panose="020B0503030403020204" pitchFamily="34" charset="77"/>
              </a:defRPr>
            </a:lvl1pPr>
          </a:lstStyle>
          <a:p>
            <a:fld id="{6CFC18F1-16E9-4069-A682-7E888F0DDC51}" type="slidenum">
              <a:rPr lang="en-GB" smtClean="0"/>
              <a:pPr/>
              <a:t>‹#›</a:t>
            </a:fld>
            <a:endParaRPr lang="en-GB"/>
          </a:p>
        </p:txBody>
      </p:sp>
    </p:spTree>
    <p:extLst>
      <p:ext uri="{BB962C8B-B14F-4D97-AF65-F5344CB8AC3E}">
        <p14:creationId xmlns:p14="http://schemas.microsoft.com/office/powerpoint/2010/main" val="277513872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defTabSz="685800" rtl="0" eaLnBrk="1" latinLnBrk="0" hangingPunct="1">
        <a:lnSpc>
          <a:spcPct val="90000"/>
        </a:lnSpc>
        <a:spcBef>
          <a:spcPct val="0"/>
        </a:spcBef>
        <a:buNone/>
        <a:defRPr sz="3300" b="1" i="0" kern="1200">
          <a:solidFill>
            <a:schemeClr val="bg2">
              <a:lumMod val="10000"/>
            </a:schemeClr>
          </a:solidFill>
          <a:latin typeface="Source Sans Pro SemiBold" panose="020B0503030403020204"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10000"/>
            </a:schemeClr>
          </a:solidFill>
          <a:latin typeface="Source Sans Pro" panose="020B0503030403020204"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10000"/>
            </a:schemeClr>
          </a:solidFill>
          <a:latin typeface="Source Sans Pro" panose="020B0503030403020204"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10000"/>
            </a:schemeClr>
          </a:solidFill>
          <a:latin typeface="Source Sans Pro" panose="020B050303040302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10000"/>
            </a:schemeClr>
          </a:solidFill>
          <a:latin typeface="Source Sans Pro" panose="020B050303040302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10000"/>
            </a:schemeClr>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tech.fund/funds/internet-freedom-fund/"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isocfoundation.org/funding-areas/" TargetMode="External"/><Relationship Id="rId4" Type="http://schemas.openxmlformats.org/officeDocument/2006/relationships/hyperlink" Target="https://futureoflife.org/our-work/grantmaking-wor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pwork.com/about/values/foundation" TargetMode="External"/><Relationship Id="rId2" Type="http://schemas.openxmlformats.org/officeDocument/2006/relationships/hyperlink" Target="https://www.opensocietyfoundations.org/grants" TargetMode="External"/><Relationship Id="rId1" Type="http://schemas.openxmlformats.org/officeDocument/2006/relationships/slideLayout" Target="../slideLayouts/slideLayout11.xml"/><Relationship Id="rId4" Type="http://schemas.openxmlformats.org/officeDocument/2006/relationships/hyperlink" Target="https://ikeafoundation.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ony.com/en/SonyInfo/research-award-program/" TargetMode="External"/><Relationship Id="rId13" Type="http://schemas.openxmlformats.org/officeDocument/2006/relationships/hyperlink" Target="https://www.heritagefund.org.uk/" TargetMode="External"/><Relationship Id="rId3" Type="http://schemas.openxmlformats.org/officeDocument/2006/relationships/hyperlink" Target="https://rse.org.uk/award/rse-joint-projects" TargetMode="External"/><Relationship Id="rId7" Type="http://schemas.openxmlformats.org/officeDocument/2006/relationships/hyperlink" Target="https://www.leverhulme.ac.uk/visiting-professorships" TargetMode="External"/><Relationship Id="rId12" Type="http://schemas.openxmlformats.org/officeDocument/2006/relationships/hyperlink" Target="https://www.tnlcommunityfund.org.uk/" TargetMode="External"/><Relationship Id="rId2" Type="http://schemas.openxmlformats.org/officeDocument/2006/relationships/hyperlink" Target="https://www.thebritishacademy.ac.uk/programmes/knowledge-frontiers-international-interdisciplinary-research-projects/" TargetMode="External"/><Relationship Id="rId1" Type="http://schemas.openxmlformats.org/officeDocument/2006/relationships/slideLayout" Target="../slideLayouts/slideLayout11.xml"/><Relationship Id="rId6" Type="http://schemas.openxmlformats.org/officeDocument/2006/relationships/hyperlink" Target="https://www.thebritishacademy.ac.uk/funding/schemes/visiting-fellowships/" TargetMode="External"/><Relationship Id="rId11" Type="http://schemas.openxmlformats.org/officeDocument/2006/relationships/hyperlink" Target="https://www.aisi.gov.uk/grants" TargetMode="External"/><Relationship Id="rId5" Type="http://schemas.openxmlformats.org/officeDocument/2006/relationships/hyperlink" Target="https://www.thebritishacademy.ac.uk/funding/schemes/international-fellowships/" TargetMode="External"/><Relationship Id="rId10" Type="http://schemas.openxmlformats.org/officeDocument/2006/relationships/hyperlink" Target="https://www.microsoft.com/en-us/research/academic-programs/" TargetMode="External"/><Relationship Id="rId4" Type="http://schemas.openxmlformats.org/officeDocument/2006/relationships/hyperlink" Target="https://rse.org.uk/award/international-bilateral-visits/" TargetMode="External"/><Relationship Id="rId9" Type="http://schemas.openxmlformats.org/officeDocument/2006/relationships/hyperlink" Target="https://research.google/programs-and-events/google-academic-research-awards/" TargetMode="External"/><Relationship Id="rId14" Type="http://schemas.openxmlformats.org/officeDocument/2006/relationships/hyperlink" Target="https://www.renaissancephilanthropy.org/initiatives/uk-horiz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tdevalliance.scot/membership/funding-updates" TargetMode="External"/><Relationship Id="rId2" Type="http://schemas.openxmlformats.org/officeDocument/2006/relationships/hyperlink" Target="https://www.universitiesuk.ac.uk/universities-uk-international/explore-uuki/international-research-collaboration/global-research-and-innovation-funding" TargetMode="External"/><Relationship Id="rId1" Type="http://schemas.openxmlformats.org/officeDocument/2006/relationships/slideLayout" Target="../slideLayouts/slideLayout11.xml"/><Relationship Id="rId4" Type="http://schemas.openxmlformats.org/officeDocument/2006/relationships/hyperlink" Target="https://uoe.sharepoint.com/sites/EFI-Research-Support-Hub/SitePages/EFI-research-funding-opportunity-dashboard.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jrct.org.uk/home"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phf.org.uk/"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oakfnd.org/grant-making/"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esmeefairbairn.org.uk/apply-for-a-grant/"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raynefoundation.org.uk/apply-for-funding/"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sch-stiftung.de/en/what-we-do"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dai.com/goodai-grants/" TargetMode="External"/><Relationship Id="rId2" Type="http://schemas.openxmlformats.org/officeDocument/2006/relationships/hyperlink" Target="https://www.raais.org/grants" TargetMode="External"/><Relationship Id="rId1" Type="http://schemas.openxmlformats.org/officeDocument/2006/relationships/slideLayout" Target="../slideLayouts/slideLayout11.xml"/><Relationship Id="rId4" Type="http://schemas.openxmlformats.org/officeDocument/2006/relationships/hyperlink" Target="https://coefficientgiving.org/apply-for-fun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76F2F-BBDF-4956-B2B9-73FA06F3B155}"/>
              </a:ext>
            </a:extLst>
          </p:cNvPr>
          <p:cNvSpPr>
            <a:spLocks noGrp="1"/>
          </p:cNvSpPr>
          <p:nvPr>
            <p:ph type="body" sz="quarter" idx="10"/>
          </p:nvPr>
        </p:nvSpPr>
        <p:spPr>
          <a:xfrm>
            <a:off x="269482" y="3363838"/>
            <a:ext cx="8353176" cy="633887"/>
          </a:xfrm>
        </p:spPr>
        <p:txBody>
          <a:bodyPr/>
          <a:lstStyle/>
          <a:p>
            <a:r>
              <a:rPr lang="en-GB" dirty="0">
                <a:solidFill>
                  <a:schemeClr val="bg2">
                    <a:lumMod val="10000"/>
                  </a:schemeClr>
                </a:solidFill>
                <a:latin typeface="Source Sans 3 SemiBold" panose="020B0303030403020204" pitchFamily="34" charset="0"/>
              </a:rPr>
              <a:t>Anna Votsi, Edinburgh Futures Institute Proposals Manager</a:t>
            </a:r>
          </a:p>
        </p:txBody>
      </p:sp>
      <p:sp>
        <p:nvSpPr>
          <p:cNvPr id="3" name="Title 2">
            <a:extLst>
              <a:ext uri="{FF2B5EF4-FFF2-40B4-BE49-F238E27FC236}">
                <a16:creationId xmlns:a16="http://schemas.microsoft.com/office/drawing/2014/main" id="{DAC2EEAB-0057-4CE6-A3B7-D22EFD46350E}"/>
              </a:ext>
            </a:extLst>
          </p:cNvPr>
          <p:cNvSpPr>
            <a:spLocks noGrp="1"/>
          </p:cNvSpPr>
          <p:nvPr>
            <p:ph type="title"/>
          </p:nvPr>
        </p:nvSpPr>
        <p:spPr>
          <a:xfrm>
            <a:off x="251520" y="555526"/>
            <a:ext cx="7557086" cy="2016224"/>
          </a:xfrm>
          <a:prstGeom prst="rect">
            <a:avLst/>
          </a:prstGeom>
        </p:spPr>
        <p:txBody>
          <a:bodyPr/>
          <a:lstStyle/>
          <a:p>
            <a:r>
              <a:rPr lang="en-GB" sz="4400" dirty="0">
                <a:solidFill>
                  <a:schemeClr val="bg2">
                    <a:lumMod val="10000"/>
                  </a:schemeClr>
                </a:solidFill>
                <a:latin typeface="Source Sans Pro" panose="020B0503030403020204" pitchFamily="34" charset="0"/>
                <a:ea typeface="Source Sans Pro" panose="020B0503030403020204" pitchFamily="34" charset="0"/>
              </a:rPr>
              <a:t>Funding opportunities for</a:t>
            </a:r>
            <a:br>
              <a:rPr lang="en-GB" sz="4400" dirty="0">
                <a:solidFill>
                  <a:schemeClr val="bg2">
                    <a:lumMod val="10000"/>
                  </a:schemeClr>
                </a:solidFill>
                <a:latin typeface="Source Sans Pro" panose="020B0503030403020204" pitchFamily="34" charset="0"/>
                <a:ea typeface="Source Sans Pro" panose="020B0503030403020204" pitchFamily="34" charset="0"/>
              </a:rPr>
            </a:br>
            <a:r>
              <a:rPr lang="en-GB" sz="4400" dirty="0">
                <a:solidFill>
                  <a:schemeClr val="bg2">
                    <a:lumMod val="10000"/>
                  </a:schemeClr>
                </a:solidFill>
                <a:latin typeface="Source Sans Pro" panose="020B0503030403020204" pitchFamily="34" charset="0"/>
                <a:ea typeface="Source Sans Pro" panose="020B0503030403020204" pitchFamily="34" charset="0"/>
              </a:rPr>
              <a:t>Digital Economy &amp; Society research cluster</a:t>
            </a:r>
          </a:p>
        </p:txBody>
      </p:sp>
    </p:spTree>
    <p:extLst>
      <p:ext uri="{BB962C8B-B14F-4D97-AF65-F5344CB8AC3E}">
        <p14:creationId xmlns:p14="http://schemas.microsoft.com/office/powerpoint/2010/main" val="36840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Foundations focussing on AI/digital</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814954" cy="3659359"/>
          </a:xfrm>
        </p:spPr>
        <p:txBody>
          <a:bodyPr>
            <a:noAutofit/>
          </a:bodyPr>
          <a:lstStyle/>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Open technology - Internet freedom fund </a:t>
            </a:r>
            <a:r>
              <a:rPr lang="en-GB" sz="1400" u="sng"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https://www.opentech.fund/funds/internet-freedom-fund/</a:t>
            </a: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Counteracting repressive censorship and surveillance, enabling citizens worldwide to exercise their fundamental human rights online. </a:t>
            </a: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Funding focusses </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on technology development and implementation</a:t>
            </a: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Open deadline</a:t>
            </a:r>
          </a:p>
          <a:p>
            <a:pPr>
              <a:lnSpc>
                <a:spcPct val="10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Future of </a:t>
            </a:r>
            <a:r>
              <a:rPr lang="en-GB" sz="1400" b="1"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L</a:t>
            </a: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ife foundation </a:t>
            </a:r>
            <a:r>
              <a:rPr lang="en-GB" sz="1400" u="sng"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https://futureoflife.org/our-work/grantmaking-work/</a:t>
            </a:r>
            <a:endParaRPr lang="en-GB" sz="1400" u="sng"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Mission: to steer transformative technology towards benefiting life and away from extreme large-scale risks </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No unsolicited requests, applications through open calls only (strong AI focus)</a:t>
            </a:r>
          </a:p>
          <a:p>
            <a:pPr>
              <a:lnSpc>
                <a:spcPct val="10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Internet Society Foundation </a:t>
            </a:r>
            <a:r>
              <a:rPr lang="en-GB" sz="1400" u="sng"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https://www.isocfoundation.org/funding-areas/</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Supports efforts to ensure that the Internet is open, globally-connected, secure, and trustworthy</a:t>
            </a: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 as c</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ritical technical infrastructure that can bring communities better education, healthcare and economic opportunity. </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Research grant programme re-opening in 2026 with new themes</a:t>
            </a:r>
          </a:p>
          <a:p>
            <a:pPr>
              <a:lnSpc>
                <a:spcPct val="100000"/>
              </a:lnSpc>
              <a:spcBef>
                <a:spcPts val="0"/>
              </a:spcBef>
            </a:pPr>
            <a:endPar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Access foundation </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https://theaccessgroupfoundation.com/apply/</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Mitigating the digital divide by making computing facilities, support and/or learning available to disadvantaged and vulnerable people. Currently not accepting applications.</a:t>
            </a:r>
          </a:p>
          <a:p>
            <a:pPr>
              <a:lnSpc>
                <a:spcPct val="10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20000"/>
              </a:lnSpc>
              <a:spcBef>
                <a:spcPts val="0"/>
              </a:spcBef>
              <a:spcAft>
                <a:spcPts val="800"/>
              </a:spcAft>
              <a:buFont typeface="Symbol" panose="05050102010706020507" pitchFamily="18" charset="2"/>
              <a:buChar char=""/>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20000"/>
              </a:lnSpc>
              <a:spcBef>
                <a:spcPts val="0"/>
              </a:spcBef>
            </a:pPr>
            <a:endParaRPr lang="en-GB" sz="1400"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0213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Invite only foundations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598930" cy="3515343"/>
          </a:xfrm>
        </p:spPr>
        <p:txBody>
          <a:bodyPr>
            <a:noAutofit/>
          </a:bodyPr>
          <a:lstStyle/>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Open Society </a:t>
            </a:r>
            <a:r>
              <a:rPr lang="en-GB" sz="1400" u="sng"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2"/>
              </a:rPr>
              <a:t>https://www.opensocietyfoundations.org/grants</a:t>
            </a:r>
            <a:endParaRPr lang="en-GB" sz="1400" u="sng"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promoting justice, equity, human rights, and democratic practice</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The vast majority of our grants are awarded to organizations that we approach directly, but we do list some open opportunities.</a:t>
            </a:r>
          </a:p>
          <a:p>
            <a:pPr marL="0" indent="0">
              <a:lnSpc>
                <a:spcPct val="107000"/>
              </a:lnSpc>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Upwork foundation </a:t>
            </a:r>
            <a:r>
              <a:rPr lang="en-GB" sz="1400" u="sng"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https://www.upwork.com/about/values/foundation</a:t>
            </a:r>
            <a:r>
              <a:rPr lang="en-GB" sz="1400"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Envisioning a future of inclusive economic opportunity so people have better lives.</a:t>
            </a: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Invitation-only, no longer accepting inquirie</a:t>
            </a: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s.</a:t>
            </a:r>
            <a:endPar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2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IKEA foundation </a:t>
            </a:r>
            <a:r>
              <a:rPr lang="en-GB" sz="1400" u="sng"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https://ikeafoundation.org/</a:t>
            </a:r>
            <a:endParaRPr lang="en-GB" sz="1400"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Dedicated to building a world where low emission economies create wellbeing for the many people and sustain planetary health. Fighting global warming.</a:t>
            </a: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Not accepting unsolicited proposals, only develops proposals collaboratively.</a:t>
            </a:r>
          </a:p>
          <a:p>
            <a:pPr marL="0" indent="0">
              <a:lnSpc>
                <a:spcPct val="107000"/>
              </a:lnSpc>
              <a:buNone/>
            </a:pPr>
            <a:r>
              <a:rPr lang="en-GB" sz="1400" b="1" u="none" strike="noStrike"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Baring foundation </a:t>
            </a:r>
            <a:r>
              <a:rPr lang="en-GB" sz="1400" u="sng" dirty="0">
                <a:solidFill>
                  <a:schemeClr val="accent3">
                    <a:lumMod val="75000"/>
                  </a:schemeClr>
                </a:solidFill>
                <a:latin typeface="Source Sans Pro" panose="020B0503030403020204" pitchFamily="34" charset="0"/>
                <a:ea typeface="Source Sans Pro" panose="020B0503030403020204" pitchFamily="34" charset="0"/>
                <a:cs typeface="Times New Roman" panose="02020603050405020304" pitchFamily="18" charset="0"/>
              </a:rPr>
              <a:t>https://baringfoundation.org.uk/our-grant-making/current-funding-opportunities</a:t>
            </a: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20000"/>
              </a:lnSpc>
              <a:spcBef>
                <a:spcPts val="0"/>
              </a:spcBef>
            </a:pPr>
            <a:r>
              <a:rPr lang="en-GB" sz="1400" u="none" strike="noStrike"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Protects and advances human rights and promotes inclusion</a:t>
            </a: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20000"/>
              </a:lnSpc>
              <a:spcBef>
                <a:spcPts val="0"/>
              </a:spcBef>
              <a:spcAft>
                <a:spcPts val="800"/>
              </a:spcAft>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A</a:t>
            </a:r>
            <a:r>
              <a:rPr lang="en-GB" sz="1400" u="none" strike="noStrike"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pplications to the International Development Programme are always by invitation only.</a:t>
            </a:r>
          </a:p>
          <a:p>
            <a:pPr>
              <a:lnSpc>
                <a:spcPct val="120000"/>
              </a:lnSpc>
              <a:spcBef>
                <a:spcPts val="0"/>
              </a:spcBef>
              <a:spcAft>
                <a:spcPts val="800"/>
              </a:spcAft>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57500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fontScale="90000"/>
          </a:bodyPr>
          <a:lstStyle/>
          <a:p>
            <a:r>
              <a:rPr lang="en-GB" b="1" dirty="0">
                <a:solidFill>
                  <a:schemeClr val="bg2">
                    <a:lumMod val="10000"/>
                  </a:schemeClr>
                </a:solidFill>
                <a:latin typeface="Source Sans Pro" panose="020B0503030403020204" pitchFamily="34" charset="0"/>
                <a:ea typeface="Source Sans Pro" panose="020B0503030403020204" pitchFamily="34" charset="0"/>
              </a:rPr>
              <a:t>Other ideas</a:t>
            </a:r>
            <a:br>
              <a:rPr lang="en-GB" b="1" dirty="0">
                <a:solidFill>
                  <a:schemeClr val="bg2">
                    <a:lumMod val="10000"/>
                  </a:schemeClr>
                </a:solidFill>
                <a:latin typeface="Source Sans Pro" panose="020B0503030403020204" pitchFamily="34" charset="0"/>
                <a:ea typeface="Source Sans Pro" panose="020B0503030403020204" pitchFamily="34" charset="0"/>
              </a:rPr>
            </a:br>
            <a:endParaRPr lang="en-GB" dirty="0">
              <a:solidFill>
                <a:schemeClr val="bg2">
                  <a:lumMod val="10000"/>
                </a:schemeClr>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814954" cy="3443335"/>
          </a:xfrm>
        </p:spPr>
        <p:txBody>
          <a:bodyPr>
            <a:normAutofit fontScale="85000" lnSpcReduction="10000"/>
          </a:bodyPr>
          <a:lstStyle/>
          <a:p>
            <a:r>
              <a:rPr lang="en-GB" dirty="0">
                <a:solidFill>
                  <a:schemeClr val="bg2">
                    <a:lumMod val="10000"/>
                  </a:schemeClr>
                </a:solidFill>
                <a:latin typeface="Source Sans Pro" panose="020B0503030403020204" pitchFamily="34" charset="0"/>
                <a:ea typeface="Source Sans Pro" panose="020B0503030403020204" pitchFamily="34" charset="0"/>
              </a:rPr>
              <a:t>British </a:t>
            </a:r>
            <a:r>
              <a:rPr lang="en-GB" dirty="0">
                <a:solidFill>
                  <a:schemeClr val="tx1"/>
                </a:solidFill>
                <a:latin typeface="Source Sans Pro" panose="020B0503030403020204" pitchFamily="34" charset="0"/>
                <a:ea typeface="Source Sans Pro" panose="020B0503030403020204" pitchFamily="34" charset="0"/>
              </a:rPr>
              <a:t>Academy</a:t>
            </a:r>
            <a:r>
              <a:rPr lang="en-GB" dirty="0">
                <a:solidFill>
                  <a:schemeClr val="accent3">
                    <a:lumMod val="75000"/>
                  </a:schemeClr>
                </a:solidFill>
                <a:latin typeface="Source Sans Pro" panose="020B0503030403020204" pitchFamily="34" charset="0"/>
                <a:ea typeface="Source Sans Pro" panose="020B0503030403020204" pitchFamily="34" charset="0"/>
              </a:rPr>
              <a:t> </a:t>
            </a:r>
            <a:r>
              <a:rPr lang="en-GB" dirty="0">
                <a:solidFill>
                  <a:schemeClr val="accent3">
                    <a:lumMod val="75000"/>
                  </a:schemeClr>
                </a:solidFill>
                <a:latin typeface="Source Sans Pro" panose="020B0503030403020204" pitchFamily="34" charset="0"/>
                <a:ea typeface="Source Sans Pro" panose="020B0503030403020204" pitchFamily="34" charset="0"/>
                <a:cs typeface="Calibri"/>
                <a:hlinkClick r:id="rId2">
                  <a:extLst>
                    <a:ext uri="{A12FA001-AC4F-418D-AE19-62706E023703}">
                      <ahyp:hlinkClr xmlns:ahyp="http://schemas.microsoft.com/office/drawing/2018/hyperlinkcolor" val="tx"/>
                    </a:ext>
                  </a:extLst>
                </a:hlinkClick>
              </a:rPr>
              <a:t>International Interdisciplinary Projects</a:t>
            </a:r>
            <a:r>
              <a:rPr lang="en-GB" dirty="0">
                <a:solidFill>
                  <a:schemeClr val="accent3">
                    <a:lumMod val="75000"/>
                  </a:schemeClr>
                </a:solidFill>
                <a:latin typeface="Source Sans Pro" panose="020B0503030403020204" pitchFamily="34" charset="0"/>
                <a:ea typeface="Source Sans Pro" panose="020B0503030403020204" pitchFamily="34" charset="0"/>
                <a:cs typeface="Calibri"/>
              </a:rPr>
              <a:t> </a:t>
            </a:r>
            <a:r>
              <a:rPr lang="en-GB" dirty="0">
                <a:solidFill>
                  <a:schemeClr val="bg2">
                    <a:lumMod val="10000"/>
                  </a:schemeClr>
                </a:solidFill>
                <a:latin typeface="Source Sans Pro" panose="020B0503030403020204" pitchFamily="34" charset="0"/>
                <a:ea typeface="Source Sans Pro" panose="020B0503030403020204" pitchFamily="34" charset="0"/>
                <a:cs typeface="Calibri"/>
              </a:rPr>
              <a:t>(usually thematic global challenge with relevance to policy &amp; practice and across sectors/communities). 2 years, up to £300k, must have international co-applicant.</a:t>
            </a:r>
          </a:p>
          <a:p>
            <a:r>
              <a:rPr lang="en-GB" sz="1800" dirty="0">
                <a:solidFill>
                  <a:schemeClr val="bg2">
                    <a:lumMod val="10000"/>
                  </a:schemeClr>
                </a:solidFill>
                <a:latin typeface="Source Sans Pro" panose="020B0503030403020204" pitchFamily="34" charset="0"/>
                <a:ea typeface="Source Sans Pro" panose="020B0503030403020204" pitchFamily="34" charset="0"/>
                <a:cs typeface="Calibri"/>
              </a:rPr>
              <a:t>Royal Society of Edinburgh </a:t>
            </a:r>
            <a:r>
              <a:rPr lang="en-GB" dirty="0">
                <a:solidFill>
                  <a:schemeClr val="accent3">
                    <a:lumMod val="75000"/>
                  </a:schemeClr>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International Joint Projects</a:t>
            </a:r>
            <a:r>
              <a:rPr lang="en-GB" dirty="0">
                <a:solidFill>
                  <a:schemeClr val="accent3">
                    <a:lumMod val="75000"/>
                  </a:schemeClr>
                </a:solidFill>
                <a:latin typeface="Source Sans Pro" panose="020B0503030403020204" pitchFamily="34" charset="0"/>
                <a:ea typeface="Source Sans Pro" panose="020B0503030403020204" pitchFamily="34" charset="0"/>
              </a:rPr>
              <a:t> </a:t>
            </a:r>
            <a:r>
              <a:rPr lang="en-GB" dirty="0">
                <a:solidFill>
                  <a:schemeClr val="bg2">
                    <a:lumMod val="10000"/>
                  </a:schemeClr>
                </a:solidFill>
                <a:latin typeface="Source Sans Pro" panose="020B0503030403020204" pitchFamily="34" charset="0"/>
                <a:ea typeface="Source Sans Pro" panose="020B0503030403020204" pitchFamily="34" charset="0"/>
              </a:rPr>
              <a:t>&amp; </a:t>
            </a:r>
            <a:r>
              <a:rPr lang="en-GB" dirty="0">
                <a:solidFill>
                  <a:schemeClr val="accent3">
                    <a:lumMod val="75000"/>
                  </a:schemeClr>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International Bilateral Visits</a:t>
            </a:r>
            <a:r>
              <a:rPr lang="en-GB" dirty="0">
                <a:solidFill>
                  <a:schemeClr val="accent3">
                    <a:lumMod val="75000"/>
                  </a:schemeClr>
                </a:solidFill>
                <a:latin typeface="Source Sans Pro" panose="020B0503030403020204" pitchFamily="34" charset="0"/>
                <a:ea typeface="Source Sans Pro" panose="020B0503030403020204" pitchFamily="34" charset="0"/>
              </a:rPr>
              <a:t> </a:t>
            </a:r>
            <a:r>
              <a:rPr lang="en-GB" dirty="0">
                <a:solidFill>
                  <a:schemeClr val="bg2">
                    <a:lumMod val="10000"/>
                  </a:schemeClr>
                </a:solidFill>
                <a:latin typeface="Source Sans Pro" panose="020B0503030403020204" pitchFamily="34" charset="0"/>
                <a:ea typeface="Source Sans Pro" panose="020B0503030403020204" pitchFamily="34" charset="0"/>
              </a:rPr>
              <a:t>covering travel costs for international visits (o</a:t>
            </a:r>
            <a:r>
              <a:rPr lang="en-GB" dirty="0">
                <a:solidFill>
                  <a:schemeClr val="bg2">
                    <a:lumMod val="10000"/>
                  </a:schemeClr>
                </a:solidFill>
                <a:latin typeface="Source Sans Pro" panose="020B0503030403020204" pitchFamily="34" charset="0"/>
                <a:ea typeface="Source Sans Pro" panose="020B0503030403020204" pitchFamily="34" charset="0"/>
                <a:cs typeface="Calibri"/>
              </a:rPr>
              <a:t>ne visit in each direction within a period of two years, choosing own partner with match funding or bilateral funding with selected countries / for a visit of up to 2 weeks from a Scotland-based applicant to a partner)</a:t>
            </a:r>
          </a:p>
          <a:p>
            <a:r>
              <a:rPr lang="en-GB" dirty="0">
                <a:solidFill>
                  <a:schemeClr val="bg2">
                    <a:lumMod val="10000"/>
                  </a:schemeClr>
                </a:solidFill>
                <a:latin typeface="Source Sans Pro" panose="020B0503030403020204" pitchFamily="34" charset="0"/>
                <a:ea typeface="Source Sans Pro" panose="020B0503030403020204" pitchFamily="34" charset="0"/>
                <a:cs typeface="Calibri"/>
              </a:rPr>
              <a:t>Visiting Fellowships: </a:t>
            </a:r>
            <a:r>
              <a:rPr lang="en-GB" dirty="0">
                <a:solidFill>
                  <a:schemeClr val="accent3">
                    <a:lumMod val="75000"/>
                  </a:schemeClr>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British Academy International Fellowships </a:t>
            </a:r>
            <a:r>
              <a:rPr lang="en-GB" dirty="0">
                <a:solidFill>
                  <a:schemeClr val="bg2">
                    <a:lumMod val="10000"/>
                  </a:schemeClr>
                </a:solidFill>
                <a:latin typeface="Source Sans Pro" panose="020B0503030403020204" pitchFamily="34" charset="0"/>
                <a:ea typeface="Source Sans Pro" panose="020B0503030403020204" pitchFamily="34" charset="0"/>
              </a:rPr>
              <a:t>(2 year fellowships for researchers with less than 7 years of full-time postdoctoral experience); </a:t>
            </a:r>
            <a:r>
              <a:rPr lang="en-GB" dirty="0">
                <a:solidFill>
                  <a:schemeClr val="accent3">
                    <a:lumMod val="75000"/>
                  </a:schemeClr>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British Academy Visiting Fellowships</a:t>
            </a:r>
            <a:r>
              <a:rPr lang="en-GB" dirty="0">
                <a:solidFill>
                  <a:schemeClr val="accent3">
                    <a:lumMod val="75000"/>
                  </a:schemeClr>
                </a:solidFill>
                <a:latin typeface="Source Sans Pro" panose="020B0503030403020204" pitchFamily="34" charset="0"/>
                <a:ea typeface="Source Sans Pro" panose="020B0503030403020204" pitchFamily="34" charset="0"/>
                <a:cs typeface="Calibri"/>
              </a:rPr>
              <a:t> </a:t>
            </a:r>
            <a:r>
              <a:rPr lang="en-GB" dirty="0">
                <a:solidFill>
                  <a:schemeClr val="bg2">
                    <a:lumMod val="10000"/>
                  </a:schemeClr>
                </a:solidFill>
                <a:latin typeface="Source Sans Pro" panose="020B0503030403020204" pitchFamily="34" charset="0"/>
                <a:ea typeface="Source Sans Pro" panose="020B0503030403020204" pitchFamily="34" charset="0"/>
                <a:cs typeface="Calibri"/>
              </a:rPr>
              <a:t>(for 3-6 month visits to UK, any career stage); </a:t>
            </a:r>
            <a:r>
              <a:rPr lang="en-GB" dirty="0">
                <a:solidFill>
                  <a:schemeClr val="accent3">
                    <a:lumMod val="75000"/>
                  </a:schemeClr>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Leverhulme Trust Visiting Professorships </a:t>
            </a:r>
            <a:r>
              <a:rPr lang="en-GB" dirty="0">
                <a:solidFill>
                  <a:schemeClr val="bg2">
                    <a:lumMod val="10000"/>
                  </a:schemeClr>
                </a:solidFill>
                <a:latin typeface="Source Sans Pro" panose="020B0503030403020204" pitchFamily="34" charset="0"/>
                <a:ea typeface="Source Sans Pro" panose="020B0503030403020204" pitchFamily="34" charset="0"/>
              </a:rPr>
              <a:t>(</a:t>
            </a:r>
            <a:r>
              <a:rPr lang="en-GB" dirty="0">
                <a:solidFill>
                  <a:schemeClr val="bg2">
                    <a:lumMod val="10000"/>
                  </a:schemeClr>
                </a:solidFill>
                <a:latin typeface="Source Sans Pro" panose="020B0503030403020204" pitchFamily="34" charset="0"/>
                <a:ea typeface="Source Sans Pro" panose="020B0503030403020204" pitchFamily="34" charset="0"/>
                <a:cs typeface="Calibri"/>
              </a:rPr>
              <a:t>for 3-6 month visits to UK, established career stage)</a:t>
            </a:r>
          </a:p>
          <a:p>
            <a:r>
              <a:rPr lang="en-GB" dirty="0">
                <a:solidFill>
                  <a:schemeClr val="bg2">
                    <a:lumMod val="10000"/>
                  </a:schemeClr>
                </a:solidFill>
                <a:latin typeface="Source Sans Pro" panose="020B0503030403020204" pitchFamily="34" charset="0"/>
                <a:ea typeface="Source Sans Pro" panose="020B0503030403020204" pitchFamily="34" charset="0"/>
                <a:hlinkClick r:id="rId8"/>
              </a:rPr>
              <a:t>Sony research award program</a:t>
            </a:r>
            <a:r>
              <a:rPr lang="en-GB" dirty="0">
                <a:solidFill>
                  <a:schemeClr val="bg2">
                    <a:lumMod val="10000"/>
                  </a:schemeClr>
                </a:solidFill>
                <a:latin typeface="Source Sans Pro" panose="020B0503030403020204" pitchFamily="34" charset="0"/>
                <a:ea typeface="Source Sans Pro" panose="020B0503030403020204" pitchFamily="34" charset="0"/>
              </a:rPr>
              <a:t>; </a:t>
            </a:r>
            <a:r>
              <a:rPr lang="en-GB" dirty="0">
                <a:solidFill>
                  <a:schemeClr val="bg2">
                    <a:lumMod val="10000"/>
                  </a:schemeClr>
                </a:solidFill>
                <a:latin typeface="Source Sans Pro" panose="020B0503030403020204" pitchFamily="34" charset="0"/>
                <a:ea typeface="Source Sans Pro" panose="020B0503030403020204" pitchFamily="34" charset="0"/>
                <a:hlinkClick r:id="rId9"/>
              </a:rPr>
              <a:t>Google academic research awards</a:t>
            </a:r>
            <a:r>
              <a:rPr lang="en-GB" dirty="0">
                <a:solidFill>
                  <a:schemeClr val="bg2">
                    <a:lumMod val="10000"/>
                  </a:schemeClr>
                </a:solidFill>
                <a:latin typeface="Source Sans Pro" panose="020B0503030403020204" pitchFamily="34" charset="0"/>
                <a:ea typeface="Source Sans Pro" panose="020B0503030403020204" pitchFamily="34" charset="0"/>
              </a:rPr>
              <a:t>; </a:t>
            </a:r>
            <a:r>
              <a:rPr lang="en-GB" dirty="0">
                <a:solidFill>
                  <a:schemeClr val="bg2">
                    <a:lumMod val="10000"/>
                  </a:schemeClr>
                </a:solidFill>
                <a:latin typeface="Source Sans Pro" panose="020B0503030403020204" pitchFamily="34" charset="0"/>
                <a:ea typeface="Source Sans Pro" panose="020B0503030403020204" pitchFamily="34" charset="0"/>
                <a:hlinkClick r:id="rId10"/>
              </a:rPr>
              <a:t>Microsoft academic programs</a:t>
            </a:r>
            <a:r>
              <a:rPr lang="en-GB" dirty="0">
                <a:solidFill>
                  <a:schemeClr val="bg2">
                    <a:lumMod val="10000"/>
                  </a:schemeClr>
                </a:solidFill>
                <a:latin typeface="Source Sans Pro" panose="020B0503030403020204" pitchFamily="34" charset="0"/>
                <a:ea typeface="Source Sans Pro" panose="020B0503030403020204" pitchFamily="34" charset="0"/>
              </a:rPr>
              <a:t>   </a:t>
            </a:r>
          </a:p>
          <a:p>
            <a:r>
              <a:rPr lang="en-GB" dirty="0">
                <a:solidFill>
                  <a:schemeClr val="bg2">
                    <a:lumMod val="10000"/>
                  </a:schemeClr>
                </a:solidFill>
                <a:latin typeface="Source Sans Pro" panose="020B0503030403020204" pitchFamily="34" charset="0"/>
                <a:ea typeface="Source Sans Pro" panose="020B0503030403020204" pitchFamily="34" charset="0"/>
                <a:hlinkClick r:id="rId11"/>
              </a:rPr>
              <a:t>DSIT AI security institute</a:t>
            </a:r>
            <a:endParaRPr lang="en-GB" dirty="0">
              <a:solidFill>
                <a:schemeClr val="bg2">
                  <a:lumMod val="10000"/>
                </a:schemeClr>
              </a:solidFill>
              <a:latin typeface="Source Sans Pro" panose="020B0503030403020204" pitchFamily="34" charset="0"/>
              <a:ea typeface="Source Sans Pro" panose="020B0503030403020204" pitchFamily="34" charset="0"/>
            </a:endParaRPr>
          </a:p>
          <a:p>
            <a:r>
              <a:rPr lang="en-GB" dirty="0">
                <a:solidFill>
                  <a:schemeClr val="bg2">
                    <a:lumMod val="10000"/>
                  </a:schemeClr>
                </a:solidFill>
                <a:latin typeface="Source Sans Pro" panose="020B0503030403020204" pitchFamily="34" charset="0"/>
                <a:ea typeface="Source Sans Pro" panose="020B0503030403020204" pitchFamily="34" charset="0"/>
              </a:rPr>
              <a:t>National Lottery </a:t>
            </a:r>
            <a:r>
              <a:rPr lang="en-GB" dirty="0">
                <a:solidFill>
                  <a:schemeClr val="bg2">
                    <a:lumMod val="10000"/>
                  </a:schemeClr>
                </a:solidFill>
                <a:latin typeface="Source Sans Pro" panose="020B0503030403020204" pitchFamily="34" charset="0"/>
                <a:ea typeface="Source Sans Pro" panose="020B0503030403020204" pitchFamily="34" charset="0"/>
                <a:hlinkClick r:id="rId12"/>
              </a:rPr>
              <a:t>community fund</a:t>
            </a:r>
            <a:r>
              <a:rPr lang="en-GB" dirty="0">
                <a:solidFill>
                  <a:schemeClr val="bg2">
                    <a:lumMod val="10000"/>
                  </a:schemeClr>
                </a:solidFill>
                <a:latin typeface="Source Sans Pro" panose="020B0503030403020204" pitchFamily="34" charset="0"/>
                <a:ea typeface="Source Sans Pro" panose="020B0503030403020204" pitchFamily="34" charset="0"/>
              </a:rPr>
              <a:t> &amp; </a:t>
            </a:r>
            <a:r>
              <a:rPr lang="en-GB" dirty="0">
                <a:solidFill>
                  <a:schemeClr val="bg2">
                    <a:lumMod val="10000"/>
                  </a:schemeClr>
                </a:solidFill>
                <a:latin typeface="Source Sans Pro" panose="020B0503030403020204" pitchFamily="34" charset="0"/>
                <a:ea typeface="Source Sans Pro" panose="020B0503030403020204" pitchFamily="34" charset="0"/>
                <a:hlinkClick r:id="rId13"/>
              </a:rPr>
              <a:t>heritage fund</a:t>
            </a:r>
            <a:endParaRPr lang="en-GB" dirty="0">
              <a:solidFill>
                <a:schemeClr val="bg2">
                  <a:lumMod val="10000"/>
                </a:schemeClr>
              </a:solidFill>
              <a:latin typeface="Source Sans Pro" panose="020B0503030403020204" pitchFamily="34" charset="0"/>
              <a:ea typeface="Source Sans Pro" panose="020B0503030403020204" pitchFamily="34" charset="0"/>
            </a:endParaRPr>
          </a:p>
          <a:p>
            <a:pPr>
              <a:lnSpc>
                <a:spcPct val="107000"/>
              </a:lnSpc>
              <a:spcAft>
                <a:spcPts val="800"/>
              </a:spcAft>
            </a:pPr>
            <a:r>
              <a:rPr lang="en-GB" dirty="0">
                <a:solidFill>
                  <a:schemeClr val="bg2">
                    <a:lumMod val="10000"/>
                  </a:schemeClr>
                </a:solidFill>
                <a:latin typeface="Source Sans Pro" panose="020B0503030403020204" pitchFamily="34" charset="0"/>
                <a:ea typeface="Source Sans Pro" panose="020B0503030403020204" pitchFamily="34" charset="0"/>
              </a:rPr>
              <a:t>Renaissance philanthropy </a:t>
            </a:r>
            <a:r>
              <a:rPr lang="en-GB" dirty="0">
                <a:solidFill>
                  <a:schemeClr val="bg2">
                    <a:lumMod val="10000"/>
                  </a:schemeClr>
                </a:solidFill>
                <a:latin typeface="Source Sans Pro" panose="020B0503030403020204" pitchFamily="34" charset="0"/>
                <a:ea typeface="Source Sans Pro" panose="020B0503030403020204" pitchFamily="34" charset="0"/>
                <a:hlinkClick r:id="rId14"/>
              </a:rPr>
              <a:t>partnership with ARIA</a:t>
            </a:r>
            <a:endParaRPr lang="en-GB"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0465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fontScale="90000"/>
          </a:bodyPr>
          <a:lstStyle/>
          <a:p>
            <a:br>
              <a:rPr lang="en-GB" b="1" dirty="0">
                <a:solidFill>
                  <a:schemeClr val="bg2">
                    <a:lumMod val="10000"/>
                  </a:schemeClr>
                </a:solidFill>
                <a:latin typeface="Source Sans Pro" panose="020B0503030403020204" pitchFamily="34" charset="0"/>
                <a:ea typeface="Source Sans Pro" panose="020B0503030403020204" pitchFamily="34" charset="0"/>
              </a:rPr>
            </a:br>
            <a:endParaRPr lang="en-GB" dirty="0">
              <a:solidFill>
                <a:schemeClr val="bg2">
                  <a:lumMod val="10000"/>
                </a:schemeClr>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814954" cy="3443335"/>
          </a:xfrm>
        </p:spPr>
        <p:txBody>
          <a:bodyPr>
            <a:normAutofit/>
          </a:bodyPr>
          <a:lstStyle/>
          <a:p>
            <a:pPr marL="0" indent="0">
              <a:buNone/>
            </a:pPr>
            <a:r>
              <a:rPr lang="en-GB" dirty="0">
                <a:solidFill>
                  <a:schemeClr val="bg2">
                    <a:lumMod val="10000"/>
                  </a:schemeClr>
                </a:solidFill>
                <a:latin typeface="Source Sans Pro" panose="020B0503030403020204" pitchFamily="34" charset="0"/>
                <a:ea typeface="Source Sans Pro" panose="020B0503030403020204" pitchFamily="34" charset="0"/>
                <a:hlinkClick r:id="rId2"/>
              </a:rPr>
              <a:t>https://www.universitiesuk.ac.uk/universities-uk-international/explore-uuki/international-research-collaboration/global-research-and-innovation-funding</a:t>
            </a:r>
            <a:endParaRPr lang="en-GB" dirty="0">
              <a:solidFill>
                <a:schemeClr val="bg2">
                  <a:lumMod val="10000"/>
                </a:schemeClr>
              </a:solidFill>
              <a:latin typeface="Source Sans Pro" panose="020B0503030403020204" pitchFamily="34" charset="0"/>
              <a:ea typeface="Source Sans Pro" panose="020B0503030403020204" pitchFamily="34" charset="0"/>
            </a:endParaRPr>
          </a:p>
          <a:p>
            <a:endParaRPr lang="en-GB" dirty="0">
              <a:solidFill>
                <a:schemeClr val="bg2">
                  <a:lumMod val="10000"/>
                </a:schemeClr>
              </a:solidFill>
              <a:latin typeface="Source Sans Pro" panose="020B0503030403020204" pitchFamily="34" charset="0"/>
              <a:ea typeface="Source Sans Pro" panose="020B0503030403020204" pitchFamily="34" charset="0"/>
            </a:endParaRPr>
          </a:p>
          <a:p>
            <a:pPr marL="0" indent="0">
              <a:buNone/>
            </a:pPr>
            <a:r>
              <a:rPr lang="en-GB" dirty="0">
                <a:solidFill>
                  <a:schemeClr val="bg2">
                    <a:lumMod val="10000"/>
                  </a:schemeClr>
                </a:solidFill>
                <a:latin typeface="Source Sans Pro" panose="020B0503030403020204" pitchFamily="34" charset="0"/>
                <a:ea typeface="Source Sans Pro" panose="020B0503030403020204" pitchFamily="34" charset="0"/>
                <a:hlinkClick r:id="rId3"/>
              </a:rPr>
              <a:t>https://intdevalliance.scot/membership/funding-updates</a:t>
            </a:r>
            <a:r>
              <a:rPr lang="en-GB" dirty="0">
                <a:solidFill>
                  <a:schemeClr val="bg2">
                    <a:lumMod val="10000"/>
                  </a:schemeClr>
                </a:solidFill>
                <a:latin typeface="Source Sans Pro" panose="020B0503030403020204" pitchFamily="34" charset="0"/>
                <a:ea typeface="Source Sans Pro" panose="020B0503030403020204" pitchFamily="34" charset="0"/>
              </a:rPr>
              <a:t> </a:t>
            </a:r>
          </a:p>
          <a:p>
            <a:pPr marL="0" indent="0">
              <a:buNone/>
            </a:pPr>
            <a:endParaRPr lang="en-GB" dirty="0">
              <a:solidFill>
                <a:schemeClr val="bg2">
                  <a:lumMod val="10000"/>
                </a:schemeClr>
              </a:solidFill>
              <a:latin typeface="Source Sans Pro" panose="020B0503030403020204" pitchFamily="34" charset="0"/>
              <a:ea typeface="Source Sans Pro" panose="020B0503030403020204" pitchFamily="34" charset="0"/>
            </a:endParaRPr>
          </a:p>
          <a:p>
            <a:pPr marL="0" indent="0">
              <a:buNone/>
            </a:pPr>
            <a:r>
              <a:rPr lang="en-GB" dirty="0">
                <a:solidFill>
                  <a:schemeClr val="bg2">
                    <a:lumMod val="10000"/>
                  </a:schemeClr>
                </a:solidFill>
                <a:latin typeface="Source Sans Pro" panose="020B0503030403020204" pitchFamily="34" charset="0"/>
                <a:ea typeface="Source Sans Pro" panose="020B0503030403020204" pitchFamily="34" charset="0"/>
                <a:hlinkClick r:id="rId4"/>
              </a:rPr>
              <a:t>https://uoe.sharepoint.com/sites/EFI-Research-Support-Hub/SitePages/EFI-research-funding-opportunity-dashboard.aspx</a:t>
            </a:r>
            <a:r>
              <a:rPr lang="en-GB" dirty="0">
                <a:solidFill>
                  <a:schemeClr val="bg2">
                    <a:lumMod val="10000"/>
                  </a:schemeClr>
                </a:solidFill>
                <a:latin typeface="Source Sans Pro" panose="020B0503030403020204" pitchFamily="34" charset="0"/>
                <a:ea typeface="Source Sans Pro" panose="020B0503030403020204" pitchFamily="34" charset="0"/>
              </a:rPr>
              <a:t> </a:t>
            </a:r>
          </a:p>
          <a:p>
            <a:endParaRPr lang="en-GB"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070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Foundation funding</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281168" cy="3515343"/>
          </a:xfrm>
        </p:spPr>
        <p:txBody>
          <a:bodyPr>
            <a:normAutofit/>
          </a:bodyPr>
          <a:lstStyle/>
          <a:p>
            <a:pPr marL="342900" lvl="0" indent="-342900">
              <a:lnSpc>
                <a:spcPct val="107000"/>
              </a:lnSpc>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Usually say they do not fund academic research, some say they do not fund older, established charities. But grants data show universities receive funding.</a:t>
            </a:r>
          </a:p>
          <a:p>
            <a:pPr marL="342900" lvl="0" indent="-342900">
              <a:lnSpc>
                <a:spcPct val="107000"/>
              </a:lnSpc>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Very close match with specific aims and mission of each foundation, usually very applied work in policy and/or practice.</a:t>
            </a:r>
          </a:p>
          <a:p>
            <a:pPr marL="342900" lvl="0" indent="-342900">
              <a:lnSpc>
                <a:spcPct val="107000"/>
              </a:lnSpc>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Especially for invite-only foundations, collaboration between applicant and foundation staff to develop proposal/project together.</a:t>
            </a:r>
          </a:p>
          <a:p>
            <a:pPr marL="342900" lvl="0" indent="-342900">
              <a:lnSpc>
                <a:spcPct val="107000"/>
              </a:lnSpc>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Direct support to people and communities e.g. centring affected people.</a:t>
            </a:r>
          </a:p>
          <a:p>
            <a:pPr marL="342900" lvl="0" indent="-342900">
              <a:lnSpc>
                <a:spcPct val="107000"/>
              </a:lnSpc>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Systemic and long-term change, addressing root causes of issues. High impact with clear evidence of how it will be achieved.</a:t>
            </a:r>
          </a:p>
          <a:p>
            <a:pPr marL="342900" lvl="0" indent="-342900">
              <a:lnSpc>
                <a:spcPct val="107000"/>
              </a:lnSpc>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Sources of foundation funds, foundation background.</a:t>
            </a:r>
          </a:p>
          <a:p>
            <a:pPr marL="342900" lvl="0" indent="-342900">
              <a:lnSpc>
                <a:spcPct val="107000"/>
              </a:lnSpc>
              <a:buFont typeface="Symbol" panose="05050102010706020507" pitchFamily="18" charset="2"/>
              <a:buChar char=""/>
            </a:pPr>
            <a:endPar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86071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Joseph Rowntree foundation</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742946" cy="3515343"/>
          </a:xfrm>
        </p:spPr>
        <p:txBody>
          <a:bodyPr>
            <a:normAutofit fontScale="55000" lnSpcReduction="20000"/>
          </a:bodyPr>
          <a:lstStyle/>
          <a:p>
            <a:pPr marL="0" lvl="0" indent="0">
              <a:lnSpc>
                <a:spcPct val="120000"/>
              </a:lnSpc>
              <a:spcBef>
                <a:spcPts val="0"/>
              </a:spcBef>
              <a:buNone/>
            </a:pPr>
            <a:r>
              <a:rPr lang="en-GB" b="1"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P</a:t>
            </a:r>
            <a:r>
              <a:rPr lang="en-GB" sz="18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ower &amp; accountability</a:t>
            </a: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create a world in which power is more equally shared, and in which powerful institutions are responsive and accountable to wider society and aligned with the long-term public interest. We welcome work that scrutinises and holds these actors to account for perpetuating inequality, injustice or abuses of power, including systemic racism and corruption.</a:t>
            </a:r>
          </a:p>
          <a:p>
            <a:pPr marL="342900" lvl="0" indent="-342900">
              <a:lnSpc>
                <a:spcPct val="107000"/>
              </a:lnSpc>
              <a:spcBef>
                <a:spcPts val="0"/>
              </a:spcBef>
              <a:buFont typeface="Symbol" panose="05050102010706020507" pitchFamily="18" charset="2"/>
              <a:buChar char=""/>
            </a:pP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Theme funding priorities: strengthening corporate accountability; strengthening democratic accountability; encouraging responsible media. Note that work focusing on international development issues will not be funded (?)</a:t>
            </a:r>
          </a:p>
          <a:p>
            <a:pPr marL="0" lvl="0" indent="0">
              <a:lnSpc>
                <a:spcPct val="107000"/>
              </a:lnSpc>
              <a:buNone/>
            </a:pPr>
            <a:r>
              <a:rPr lang="en-GB" sz="18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Rights &amp; justice</a:t>
            </a: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human rights play a vital role in protecting the most vulnerable and in turn benefit the whole of society. We need to grow public support and empathy for the rights of racial and religious minorities, to hold governments to account and to strengthen the hand of those advocating with and for these communities.</a:t>
            </a:r>
          </a:p>
          <a:p>
            <a:pPr marL="342900" lvl="0" indent="-342900">
              <a:lnSpc>
                <a:spcPct val="120000"/>
              </a:lnSpc>
              <a:spcBef>
                <a:spcPts val="0"/>
              </a:spcBef>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Theme funding priorities: human rights and their enforcement in the UK; rights &amp; justice for minorities who face the most severe forms of racism; rights &amp; justice for refugees and other migrants by tackling structures and systems denying them their rights</a:t>
            </a:r>
            <a:endPar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lvl="0" indent="0">
              <a:lnSpc>
                <a:spcPct val="107000"/>
              </a:lnSpc>
              <a:buNone/>
            </a:pPr>
            <a:r>
              <a:rPr lang="en-GB" sz="18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Peace &amp; security</a:t>
            </a: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peace and security are built on values of equality, human rights, justice and environmental sustainability. We seek a shift in the UK defence and security paradigm away from highly militarised and “securitised” responses towards a new approach based on participatory and accountable governance, human rights, non-violence, diplomacy and mediation, and environmental sustainability.</a:t>
            </a:r>
          </a:p>
          <a:p>
            <a:pPr marL="342900" lvl="0" indent="-342900">
              <a:lnSpc>
                <a:spcPct val="120000"/>
              </a:lnSpc>
              <a:spcBef>
                <a:spcPts val="0"/>
              </a:spcBef>
              <a:buFont typeface="Symbol" panose="05050102010706020507" pitchFamily="18" charset="2"/>
              <a:buChar char=""/>
            </a:pPr>
            <a:r>
              <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Theme funding priorities: challenging militarism; scrutiny of counter-terrorism measures in the context of human rights and peacebuilding; alternative approaches to defence and security; responding to the harms of systemic racism.</a:t>
            </a:r>
          </a:p>
          <a:p>
            <a:pPr marL="342900" lvl="0" indent="-342900">
              <a:lnSpc>
                <a:spcPct val="120000"/>
              </a:lnSpc>
              <a:spcBef>
                <a:spcPts val="0"/>
              </a:spcBef>
              <a:buFont typeface="Symbol" panose="05050102010706020507" pitchFamily="18" charset="2"/>
              <a:buChar char=""/>
            </a:pP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Funds work that seeks to make positive change across the UK as a whole, or across one or more of its countries. May make a small number of grants for work at a pan-European level, in relation to international institutions, or to replicate or amplify local work in the UK with wider significance.</a:t>
            </a:r>
          </a:p>
          <a:p>
            <a:pPr marL="342900" lvl="0" indent="-342900">
              <a:lnSpc>
                <a:spcPct val="120000"/>
              </a:lnSpc>
              <a:spcBef>
                <a:spcPts val="0"/>
              </a:spcBef>
              <a:buFont typeface="Symbol" panose="05050102010706020507" pitchFamily="18" charset="2"/>
              <a:buChar char=""/>
            </a:pPr>
            <a:endPar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Focuses on impact in the UK, will fund international work if there is evidence for UK Impact. </a:t>
            </a:r>
          </a:p>
          <a:p>
            <a:pPr marL="342900" lvl="0" indent="-342900">
              <a:lnSpc>
                <a:spcPct val="120000"/>
              </a:lnSpc>
              <a:spcBef>
                <a:spcPts val="0"/>
              </a:spcBef>
              <a:buFont typeface="Symbol" panose="05050102010706020507" pitchFamily="18" charset="2"/>
              <a:buChar char=""/>
            </a:pPr>
            <a:r>
              <a:rPr lang="en-GB" sz="18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Deadlines announced for 2026: 2 March and 2 September</a:t>
            </a:r>
            <a:endParaRPr lang="en-GB" u="sng" dirty="0">
              <a:solidFill>
                <a:srgbClr val="0089AA"/>
              </a:solidFill>
              <a:latin typeface="Source Sans Pro" panose="020B0503030403020204" pitchFamily="34" charset="0"/>
              <a:ea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r>
              <a:rPr lang="en-GB" u="sng"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https://www.jrct.org.uk/home</a:t>
            </a:r>
            <a:endParaRPr lang="en-GB"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76774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Paul Hamlyn foundation</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71550"/>
            <a:ext cx="8814954" cy="3312368"/>
          </a:xfrm>
        </p:spPr>
        <p:txBody>
          <a:bodyPr>
            <a:normAutofit fontScale="92500" lnSpcReduction="10000"/>
          </a:bodyPr>
          <a:lstStyle/>
          <a:p>
            <a:r>
              <a:rPr lang="en-GB" sz="1800" dirty="0">
                <a:solidFill>
                  <a:schemeClr val="bg2">
                    <a:lumMod val="10000"/>
                  </a:schemeClr>
                </a:solidFill>
                <a:latin typeface="Source Sans Pro" panose="020B0503030403020204" pitchFamily="34" charset="0"/>
                <a:ea typeface="Source Sans Pro" panose="020B0503030403020204" pitchFamily="34" charset="0"/>
                <a:cs typeface="Calibri"/>
              </a:rPr>
              <a:t>Overall focus on </a:t>
            </a:r>
            <a:r>
              <a:rPr lang="en-GB" sz="1800" b="1" dirty="0">
                <a:solidFill>
                  <a:schemeClr val="bg2">
                    <a:lumMod val="10000"/>
                  </a:schemeClr>
                </a:solidFill>
                <a:latin typeface="Source Sans Pro" panose="020B0503030403020204" pitchFamily="34" charset="0"/>
                <a:ea typeface="Source Sans Pro" panose="020B0503030403020204" pitchFamily="34" charset="0"/>
                <a:cs typeface="Calibri"/>
              </a:rPr>
              <a:t>justice &amp; inequality </a:t>
            </a:r>
            <a:r>
              <a:rPr lang="en-GB" sz="1800" dirty="0">
                <a:solidFill>
                  <a:schemeClr val="bg2">
                    <a:lumMod val="10000"/>
                  </a:schemeClr>
                </a:solidFill>
                <a:latin typeface="Source Sans Pro" panose="020B0503030403020204" pitchFamily="34" charset="0"/>
                <a:ea typeface="Source Sans Pro" panose="020B0503030403020204" pitchFamily="34" charset="0"/>
                <a:cs typeface="Calibri"/>
              </a:rPr>
              <a:t>with theme on migration: “a world in which everyone is free to move, and no one is forced to move”</a:t>
            </a:r>
          </a:p>
          <a:p>
            <a:r>
              <a:rPr lang="en-GB" sz="1800" dirty="0">
                <a:solidFill>
                  <a:schemeClr val="bg2">
                    <a:lumMod val="10000"/>
                  </a:schemeClr>
                </a:solidFill>
                <a:latin typeface="Source Sans Pro" panose="020B0503030403020204" pitchFamily="34" charset="0"/>
                <a:ea typeface="Source Sans Pro" panose="020B0503030403020204" pitchFamily="34" charset="0"/>
                <a:cs typeface="Calibri"/>
              </a:rPr>
              <a:t>Focussing on systemic change, move from previous focus on making positive change on UK immigration system towards dismantling harmful systems</a:t>
            </a:r>
          </a:p>
          <a:p>
            <a:r>
              <a:rPr lang="en-GB" dirty="0">
                <a:solidFill>
                  <a:schemeClr val="bg2">
                    <a:lumMod val="10000"/>
                  </a:schemeClr>
                </a:solidFill>
                <a:latin typeface="Source Sans Pro" panose="020B0503030403020204" pitchFamily="34" charset="0"/>
                <a:ea typeface="Source Sans Pro" panose="020B0503030403020204" pitchFamily="34" charset="0"/>
              </a:rPr>
              <a:t>Migration Fund currently accepting proposals on a rolling deadline but must discuss proposal with them before applying</a:t>
            </a:r>
          </a:p>
          <a:p>
            <a:r>
              <a:rPr lang="en-GB" dirty="0">
                <a:solidFill>
                  <a:schemeClr val="bg2">
                    <a:lumMod val="10000"/>
                  </a:schemeClr>
                </a:solidFill>
                <a:latin typeface="Source Sans Pro" panose="020B0503030403020204" pitchFamily="34" charset="0"/>
                <a:ea typeface="Source Sans Pro" panose="020B0503030403020204" pitchFamily="34" charset="0"/>
              </a:rPr>
              <a:t>Up to £60,000 per year (3 to 4 years); up to £50,000 per year (5 years)</a:t>
            </a:r>
          </a:p>
          <a:p>
            <a:r>
              <a:rPr lang="en-GB" dirty="0">
                <a:solidFill>
                  <a:schemeClr val="bg2">
                    <a:lumMod val="10000"/>
                  </a:schemeClr>
                </a:solidFill>
                <a:latin typeface="Source Sans Pro" panose="020B0503030403020204" pitchFamily="34" charset="0"/>
                <a:ea typeface="Source Sans Pro" panose="020B0503030403020204" pitchFamily="34" charset="0"/>
              </a:rPr>
              <a:t>Funded Migration Observatory at Oxford in 2023</a:t>
            </a:r>
          </a:p>
          <a:p>
            <a:pPr marL="0" indent="0">
              <a:buNone/>
            </a:pPr>
            <a:endParaRPr lang="en-GB" dirty="0">
              <a:solidFill>
                <a:schemeClr val="bg2">
                  <a:lumMod val="10000"/>
                </a:schemeClr>
              </a:solidFill>
              <a:latin typeface="Source Sans Pro" panose="020B0503030403020204" pitchFamily="34" charset="0"/>
              <a:ea typeface="Source Sans Pro" panose="020B0503030403020204" pitchFamily="34" charset="0"/>
            </a:endParaRPr>
          </a:p>
          <a:p>
            <a:pPr marL="0" indent="0">
              <a:buNone/>
            </a:pPr>
            <a:endParaRPr lang="en-GB" dirty="0">
              <a:solidFill>
                <a:schemeClr val="bg2">
                  <a:lumMod val="10000"/>
                </a:schemeClr>
              </a:solidFill>
              <a:latin typeface="Source Sans Pro" panose="020B0503030403020204" pitchFamily="34" charset="0"/>
              <a:ea typeface="Source Sans Pro" panose="020B0503030403020204" pitchFamily="34" charset="0"/>
            </a:endParaRPr>
          </a:p>
          <a:p>
            <a:pPr marL="0" indent="0">
              <a:buNone/>
            </a:pPr>
            <a:endParaRPr lang="en-GB" dirty="0">
              <a:solidFill>
                <a:schemeClr val="bg2">
                  <a:lumMod val="10000"/>
                </a:schemeClr>
              </a:solidFill>
              <a:latin typeface="Source Sans Pro" panose="020B0503030403020204" pitchFamily="34" charset="0"/>
              <a:ea typeface="Source Sans Pro" panose="020B0503030403020204" pitchFamily="34" charset="0"/>
            </a:endParaRPr>
          </a:p>
          <a:p>
            <a:pPr marL="0" indent="0">
              <a:buNone/>
            </a:pPr>
            <a:r>
              <a:rPr lang="en-GB" dirty="0">
                <a:solidFill>
                  <a:schemeClr val="bg2">
                    <a:lumMod val="10000"/>
                  </a:schemeClr>
                </a:solidFill>
                <a:latin typeface="Source Sans Pro" panose="020B0503030403020204" pitchFamily="34" charset="0"/>
                <a:ea typeface="Source Sans Pro" panose="020B0503030403020204" pitchFamily="34" charset="0"/>
                <a:hlinkClick r:id="rId3"/>
              </a:rPr>
              <a:t>https://www.phf.org.uk/</a:t>
            </a:r>
            <a:endParaRPr lang="en-GB"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2114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Oak foundation</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281168" cy="3371327"/>
          </a:xfrm>
        </p:spPr>
        <p:txBody>
          <a:bodyPr>
            <a:normAutofit/>
          </a:bodyPr>
          <a:lstStyle/>
          <a:p>
            <a:pPr>
              <a:lnSpc>
                <a:spcPct val="107000"/>
              </a:lnSpc>
            </a:pPr>
            <a:r>
              <a:rPr lang="en-GB" b="1"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Safer, fairer, and more sustainable world </a:t>
            </a: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mission, with several thematic programmes including human rights, climate, housing and homelessness.</a:t>
            </a:r>
          </a:p>
          <a:p>
            <a:pPr>
              <a:lnSpc>
                <a:spcPct val="107000"/>
              </a:lnSpc>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“We work internationally at the global, regional, and national levels. We remain committed to the EU, USA, UK, Brazil, and various geographies in the global East”</a:t>
            </a:r>
          </a:p>
          <a:p>
            <a:pPr>
              <a:lnSpc>
                <a:spcPct val="107000"/>
              </a:lnSpc>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Accepts unsolicited letters of enquiry and occasional open calls. Requires match-funding.</a:t>
            </a:r>
          </a:p>
          <a:p>
            <a:pPr marL="0" indent="0">
              <a:lnSpc>
                <a:spcPct val="120000"/>
              </a:lnSpc>
              <a:spcBef>
                <a:spcPts val="0"/>
              </a:spcBef>
              <a:buNone/>
            </a:pPr>
            <a:endParaRPr lang="en-GB" sz="1800" u="sng" dirty="0">
              <a:solidFill>
                <a:srgbClr val="B2B2B2"/>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nSpc>
                <a:spcPct val="120000"/>
              </a:lnSpc>
              <a:spcBef>
                <a:spcPts val="0"/>
              </a:spcBef>
              <a:buNone/>
            </a:pPr>
            <a:r>
              <a:rPr lang="en-GB" sz="1800" u="sng"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https://oakfnd.org/grant-making/</a:t>
            </a:r>
            <a:endParaRPr lang="en-GB" sz="1800" u="sng"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70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err="1">
                <a:solidFill>
                  <a:schemeClr val="bg2">
                    <a:lumMod val="10000"/>
                  </a:schemeClr>
                </a:solidFill>
                <a:latin typeface="Source Sans 3 SemiBold" panose="020B0303030403020204" pitchFamily="34" charset="0"/>
                <a:ea typeface="Source Sans Pro" panose="020B0503030403020204" pitchFamily="34" charset="0"/>
              </a:rPr>
              <a:t>Esmee</a:t>
            </a:r>
            <a:r>
              <a:rPr lang="en-GB" sz="2800" dirty="0">
                <a:solidFill>
                  <a:schemeClr val="bg2">
                    <a:lumMod val="10000"/>
                  </a:schemeClr>
                </a:solidFill>
                <a:latin typeface="Source Sans 3 SemiBold" panose="020B0303030403020204" pitchFamily="34" charset="0"/>
                <a:ea typeface="Source Sans Pro" panose="020B0503030403020204" pitchFamily="34" charset="0"/>
              </a:rPr>
              <a:t> Fairbairn foundation</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281168" cy="3371327"/>
          </a:xfrm>
        </p:spPr>
        <p:txBody>
          <a:bodyPr>
            <a:normAutofit fontScale="92500" lnSpcReduction="20000"/>
          </a:bodyPr>
          <a:lstStyle/>
          <a:p>
            <a:pPr marL="342900" lvl="0" indent="-342900">
              <a:lnSpc>
                <a:spcPct val="107000"/>
              </a:lnSpc>
              <a:buFont typeface="Symbol" panose="05050102010706020507" pitchFamily="18" charset="2"/>
              <a:buChar char=""/>
            </a:pP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Priority area: </a:t>
            </a:r>
            <a:r>
              <a:rPr lang="en-GB" sz="18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 fairer future</a:t>
            </a: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 socially just and anti-racist society, where people have their rights protected, as well as the opportunity to speak and be heard, and the freedom to express their creativity.</a:t>
            </a:r>
          </a:p>
          <a:p>
            <a:pPr marL="342900" lvl="0" indent="-342900">
              <a:lnSpc>
                <a:spcPct val="107000"/>
              </a:lnSpc>
              <a:buFont typeface="Symbol" panose="05050102010706020507" pitchFamily="18" charset="2"/>
              <a:buChar char=""/>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Priority area: </a:t>
            </a:r>
            <a:r>
              <a:rPr lang="en-GB" b="1"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creative, confident communities</a:t>
            </a: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 places where the local economy works better for the people who live there, where there is equality of access to arts and culture, and where communities are at the heart of change.</a:t>
            </a:r>
          </a:p>
          <a:p>
            <a:pPr marL="342900" lvl="0" indent="-342900">
              <a:lnSpc>
                <a:spcPct val="107000"/>
              </a:lnSpc>
              <a:buFont typeface="Symbol" panose="05050102010706020507" pitchFamily="18" charset="2"/>
              <a:buChar char=""/>
            </a:pP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Open rolling </a:t>
            </a:r>
            <a:r>
              <a:rPr lang="en-GB" sz="1800" dirty="0" err="1">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EoI</a:t>
            </a:r>
            <a:endPar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Funds work that is ambitious and/or doing something new to create systemic change; aims for wider influence and impact; centres lived experience, justice and equity.</a:t>
            </a:r>
          </a:p>
          <a:p>
            <a:pPr marL="342900" lvl="0" indent="-342900">
              <a:lnSpc>
                <a:spcPct val="107000"/>
              </a:lnSpc>
              <a:buFont typeface="Symbol" panose="05050102010706020507" pitchFamily="18" charset="2"/>
              <a:buChar char=""/>
            </a:pP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Must have direct impact in the UK</a:t>
            </a:r>
          </a:p>
          <a:p>
            <a:endParaRPr lang="en-GB" u="sng"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u="sng"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2"/>
              </a:rPr>
              <a:t>https://esmeefairbairn.org.uk/apply-for-a-grant/</a:t>
            </a:r>
            <a:endPar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3294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Rayne foundation</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221542" y="712591"/>
            <a:ext cx="8598930" cy="3371327"/>
          </a:xfrm>
        </p:spPr>
        <p:txBody>
          <a:bodyPr>
            <a:normAutofit/>
          </a:bodyPr>
          <a:lstStyle/>
          <a:p>
            <a:pPr>
              <a:lnSpc>
                <a:spcPct val="107000"/>
              </a:lnSpc>
              <a:spcAft>
                <a:spcPts val="800"/>
              </a:spcAft>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Priority area: r</a:t>
            </a:r>
            <a:r>
              <a:rPr lang="en-GB" sz="18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efugees &amp; asylum seekers </a:t>
            </a: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(in the UK):</a:t>
            </a:r>
          </a:p>
          <a:p>
            <a:pPr>
              <a:lnSpc>
                <a:spcPct val="107000"/>
              </a:lnSpc>
              <a:spcAft>
                <a:spcPts val="800"/>
              </a:spcAft>
            </a:pP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work that creates significant new opportunities relating to employability, entrepreneurial endeavours and personal development for refugees and asylum seekers</a:t>
            </a:r>
          </a:p>
          <a:p>
            <a:pPr>
              <a:lnSpc>
                <a:spcPct val="107000"/>
              </a:lnSpc>
              <a:spcAft>
                <a:spcPts val="800"/>
              </a:spcAft>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work that s</a:t>
            </a: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upports the mental health of survivors of torture</a:t>
            </a:r>
          </a:p>
          <a:p>
            <a:pPr>
              <a:lnSpc>
                <a:spcPct val="107000"/>
              </a:lnSpc>
              <a:spcAft>
                <a:spcPts val="800"/>
              </a:spcAft>
            </a:pPr>
            <a:r>
              <a:rPr lang="en-GB"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w</a:t>
            </a: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ork that uses the arts and creative endeavours to actively encourage building community between migrants and the wider community.</a:t>
            </a:r>
          </a:p>
          <a:p>
            <a:pPr marL="342900" lvl="0" indent="-342900">
              <a:lnSpc>
                <a:spcPct val="107000"/>
              </a:lnSpc>
              <a:spcAft>
                <a:spcPts val="800"/>
              </a:spcAft>
              <a:buFont typeface="Symbol" panose="05050102010706020507" pitchFamily="18" charset="2"/>
              <a:buChar char=""/>
            </a:pP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Open </a:t>
            </a:r>
            <a:r>
              <a:rPr lang="en-GB" sz="1800" dirty="0" err="1">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EoI</a:t>
            </a:r>
            <a:r>
              <a:rPr lang="en-GB"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(usually up to £30k per year)</a:t>
            </a:r>
          </a:p>
          <a:p>
            <a:pPr marL="0" indent="0">
              <a:buNone/>
            </a:pPr>
            <a:r>
              <a:rPr lang="en-GB" u="sng"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https://www.raynefoundation.org.uk/apply-for-funding/</a:t>
            </a:r>
            <a:endParaRPr lang="en-GB" u="sng"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u="sng"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61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120824" y="699542"/>
            <a:ext cx="9001000" cy="3528392"/>
          </a:xfrm>
        </p:spPr>
        <p:txBody>
          <a:bodyPr>
            <a:noAutofit/>
          </a:bodyPr>
          <a:lstStyle/>
          <a:p>
            <a:pPr marL="0" indent="0">
              <a:lnSpc>
                <a:spcPct val="100000"/>
              </a:lnSpc>
              <a:spcBef>
                <a:spcPts val="0"/>
              </a:spcBef>
              <a:buNone/>
            </a:pPr>
            <a:r>
              <a:rPr lang="en-GB" sz="1400" b="1"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Waterloo Foundation </a:t>
            </a:r>
            <a:r>
              <a:rPr lang="en-GB" sz="1400" dirty="0">
                <a:solidFill>
                  <a:schemeClr val="accent3">
                    <a:lumMod val="75000"/>
                  </a:schemeClr>
                </a:solidFill>
                <a:latin typeface="Source Sans Pro" panose="020B0503030403020204" pitchFamily="34" charset="0"/>
                <a:ea typeface="Source Sans Pro" panose="020B0503030403020204" pitchFamily="34" charset="0"/>
                <a:cs typeface="Times New Roman" panose="02020603050405020304" pitchFamily="18" charset="0"/>
              </a:rPr>
              <a:t>https://waterloofoundation.org.uk/</a:t>
            </a:r>
            <a:endParaRPr lang="en-GB" sz="1400" u="sng" dirty="0">
              <a:solidFill>
                <a:schemeClr val="accent3">
                  <a:lumMod val="75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World development (education, water, nutrition) environment</a:t>
            </a:r>
          </a:p>
          <a:p>
            <a:pPr>
              <a:lnSpc>
                <a:spcPct val="10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Accepts applications</a:t>
            </a:r>
          </a:p>
          <a:p>
            <a:pPr>
              <a:lnSpc>
                <a:spcPct val="100000"/>
              </a:lnSpc>
              <a:spcBef>
                <a:spcPts val="0"/>
              </a:spcBef>
            </a:pPr>
            <a:endPar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lvl="0" indent="0">
              <a:lnSpc>
                <a:spcPct val="12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Bosch foundation </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2"/>
              </a:rPr>
              <a:t>https://www.bosch-stiftung.de/en/what-we-do</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Migration, inequality under global issues theme</a:t>
            </a: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No unsolicited </a:t>
            </a:r>
            <a:r>
              <a:rPr lang="en-GB" sz="1400" dirty="0" err="1">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EoIs</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only calls for proposals</a:t>
            </a:r>
          </a:p>
          <a:p>
            <a:pPr>
              <a:lnSpc>
                <a:spcPct val="12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lvl="0" indent="0">
              <a:lnSpc>
                <a:spcPct val="12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Ford Foundation</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400" dirty="0">
                <a:solidFill>
                  <a:schemeClr val="accent3">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https://www.fordfoundation.org/work/our-grants/grant-opportunities/</a:t>
            </a:r>
          </a:p>
          <a:p>
            <a:pPr>
              <a:lnSpc>
                <a:spcPct val="12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Challenging inequality overall umbrella with specific themes on (not complete list): Civic Engagement and Government; Disability Rights; Future of Work(</a:t>
            </a:r>
            <a:r>
              <a:rPr lang="en-GB" sz="1400" dirty="0" err="1">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ers</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Global Governance; Technology and Society</a:t>
            </a:r>
          </a:p>
          <a:p>
            <a:pPr>
              <a:lnSpc>
                <a:spcPct val="12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D</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oes not accept unsolicited grant proposals but occasionally has open calls.</a:t>
            </a:r>
          </a:p>
          <a:p>
            <a:pPr>
              <a:lnSpc>
                <a:spcPct val="100000"/>
              </a:lnSpc>
              <a:spcBef>
                <a:spcPts val="0"/>
              </a:spcBef>
            </a:pPr>
            <a:endPar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spcAft>
                <a:spcPts val="800"/>
              </a:spcAft>
            </a:pPr>
            <a:endParaRPr lang="en-GB" sz="1400" dirty="0">
              <a:solidFill>
                <a:schemeClr val="bg2">
                  <a:lumMod val="10000"/>
                </a:schemeClr>
              </a:solidFill>
              <a:latin typeface="Source Sans Pro" panose="020B0503030403020204" pitchFamily="34" charset="0"/>
              <a:ea typeface="Source Sans Pro" panose="020B0503030403020204" pitchFamily="34" charset="0"/>
            </a:endParaRPr>
          </a:p>
        </p:txBody>
      </p:sp>
      <p:sp>
        <p:nvSpPr>
          <p:cNvPr id="4" name="Title 1">
            <a:extLst>
              <a:ext uri="{FF2B5EF4-FFF2-40B4-BE49-F238E27FC236}">
                <a16:creationId xmlns:a16="http://schemas.microsoft.com/office/drawing/2014/main" id="{483D5503-02FB-4DC5-86EB-C45EAA572251}"/>
              </a:ext>
            </a:extLst>
          </p:cNvPr>
          <p:cNvSpPr>
            <a:spLocks noGrp="1"/>
          </p:cNvSpPr>
          <p:nvPr>
            <p:ph type="ctrTitle"/>
          </p:nvPr>
        </p:nvSpPr>
        <p:spPr>
          <a:xfrm>
            <a:off x="97993" y="19548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International focus </a:t>
            </a:r>
          </a:p>
        </p:txBody>
      </p:sp>
    </p:spTree>
    <p:extLst>
      <p:ext uri="{BB962C8B-B14F-4D97-AF65-F5344CB8AC3E}">
        <p14:creationId xmlns:p14="http://schemas.microsoft.com/office/powerpoint/2010/main" val="363880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a:xfrm>
            <a:off x="323528" y="269636"/>
            <a:ext cx="8077197" cy="432048"/>
          </a:xfrm>
        </p:spPr>
        <p:txBody>
          <a:bodyPr>
            <a:normAutofit/>
          </a:bodyPr>
          <a:lstStyle/>
          <a:p>
            <a:r>
              <a:rPr lang="en-GB" sz="2800" dirty="0">
                <a:solidFill>
                  <a:schemeClr val="bg2">
                    <a:lumMod val="10000"/>
                  </a:schemeClr>
                </a:solidFill>
                <a:latin typeface="Source Sans 3 SemiBold" panose="020B0303030403020204" pitchFamily="34" charset="0"/>
                <a:ea typeface="Source Sans Pro" panose="020B0503030403020204" pitchFamily="34" charset="0"/>
              </a:rPr>
              <a:t>Foundations focussing on AI/digital</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97993" y="738966"/>
            <a:ext cx="9001000" cy="3560976"/>
          </a:xfrm>
        </p:spPr>
        <p:txBody>
          <a:bodyPr>
            <a:noAutofit/>
          </a:bodyPr>
          <a:lstStyle/>
          <a:p>
            <a:pPr marL="0" indent="0">
              <a:lnSpc>
                <a:spcPct val="100000"/>
              </a:lnSpc>
              <a:spcBef>
                <a:spcPts val="0"/>
              </a:spcBef>
              <a:buNone/>
            </a:pPr>
            <a:r>
              <a:rPr lang="en-GB" sz="1400" b="1"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RAAIS foundation </a:t>
            </a:r>
            <a:r>
              <a:rPr lang="en-GB" sz="1400" u="sng"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https://www.raais.org/grants</a:t>
            </a:r>
            <a:endPar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Supports open-source AI research and projects worldwide, selected for their potential to advance education, research, and the common good.</a:t>
            </a:r>
          </a:p>
          <a:p>
            <a:pPr>
              <a:lnSpc>
                <a:spcPct val="10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Rolling call for 3 month projects</a:t>
            </a:r>
          </a:p>
          <a:p>
            <a:pPr>
              <a:lnSpc>
                <a:spcPct val="100000"/>
              </a:lnSpc>
              <a:spcBef>
                <a:spcPts val="0"/>
              </a:spcBef>
            </a:pPr>
            <a:endPar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Co-operative AI foundation </a:t>
            </a:r>
            <a:r>
              <a:rPr lang="en-GB" sz="1400" u="sng"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https://www.cooperativeai.com/grants/2025</a:t>
            </a: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 </a:t>
            </a:r>
          </a:p>
          <a:p>
            <a:pPr>
              <a:lnSpc>
                <a:spcPct val="10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CAIF's mission is to support research that will improve the cooperative intelligence of advanced AI for the benefit of all. </a:t>
            </a:r>
          </a:p>
          <a:p>
            <a:pPr>
              <a:lnSpc>
                <a:spcPct val="10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Research grants</a:t>
            </a: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call, currently closed. Mostly STEM?</a:t>
            </a:r>
          </a:p>
          <a:p>
            <a:pPr marL="0" indent="0">
              <a:lnSpc>
                <a:spcPct val="100000"/>
              </a:lnSpc>
              <a:spcBef>
                <a:spcPts val="0"/>
              </a:spcBef>
              <a:buNone/>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r>
              <a:rPr lang="en-GB" sz="1400" b="1"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Good AI </a:t>
            </a:r>
            <a:r>
              <a:rPr lang="en-GB" sz="1400" u="sng"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https://www.goodai.com/goodai-grants/</a:t>
            </a:r>
            <a:endParaRPr lang="en-GB" sz="1400" u="sng"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Specific remit on AI architecture</a:t>
            </a:r>
          </a:p>
          <a:p>
            <a:pPr>
              <a:lnSpc>
                <a:spcPct val="100000"/>
              </a:lnSpc>
              <a:spcBef>
                <a:spcPts val="0"/>
              </a:spcBef>
            </a:pPr>
            <a:r>
              <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Currently no calls but accepts speculative applications</a:t>
            </a:r>
          </a:p>
          <a:p>
            <a:pPr>
              <a:lnSpc>
                <a:spcPct val="10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lvl="0" indent="0">
              <a:lnSpc>
                <a:spcPct val="120000"/>
              </a:lnSpc>
              <a:spcBef>
                <a:spcPts val="0"/>
              </a:spcBef>
              <a:buNone/>
            </a:pPr>
            <a:r>
              <a:rPr lang="en-GB" sz="1400" b="1"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Coefficient Giving </a:t>
            </a: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hlinkClick r:id="rId4"/>
              </a:rPr>
              <a:t>https://coefficientgiving.org/apply-for-funding/</a:t>
            </a:r>
            <a:endPar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20000"/>
              </a:lnSpc>
              <a:spcBef>
                <a:spcPts val="0"/>
              </a:spcBef>
            </a:pPr>
            <a:r>
              <a:rPr lang="en-GB" sz="1400" dirty="0">
                <a:solidFill>
                  <a:schemeClr val="bg2">
                    <a:lumMod val="10000"/>
                  </a:schemeClr>
                </a:solidFill>
                <a:latin typeface="Source Sans Pro" panose="020B0503030403020204" pitchFamily="34" charset="0"/>
                <a:ea typeface="Source Sans Pro" panose="020B0503030403020204" pitchFamily="34" charset="0"/>
                <a:cs typeface="Times New Roman" panose="02020603050405020304" pitchFamily="18" charset="0"/>
              </a:rPr>
              <a:t>Various thematic funds. Currently open: Funding for capacity-building on risks from transformative AI; Global Catastrophic Risks Opportunities Fund</a:t>
            </a:r>
          </a:p>
          <a:p>
            <a:pPr>
              <a:lnSpc>
                <a:spcPct val="100000"/>
              </a:lnSpc>
              <a:spcBef>
                <a:spcPts val="0"/>
              </a:spcBef>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0000"/>
              </a:lnSpc>
              <a:spcBef>
                <a:spcPts val="0"/>
              </a:spcBef>
              <a:buNone/>
            </a:pPr>
            <a:endParaRPr lang="en-GB" sz="1400" dirty="0">
              <a:solidFill>
                <a:schemeClr val="bg2">
                  <a:lumMod val="10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spcAft>
                <a:spcPts val="800"/>
              </a:spcAft>
            </a:pPr>
            <a:endParaRPr lang="en-GB" sz="1400"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36520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he University of Edinburgh">
      <a:dk1>
        <a:srgbClr val="041D41"/>
      </a:dk1>
      <a:lt1>
        <a:srgbClr val="FFFFFF"/>
      </a:lt1>
      <a:dk2>
        <a:srgbClr val="5E5E5E"/>
      </a:dk2>
      <a:lt2>
        <a:srgbClr val="DDDDDD"/>
      </a:lt2>
      <a:accent1>
        <a:srgbClr val="DC0030"/>
      </a:accent1>
      <a:accent2>
        <a:srgbClr val="76BB1E"/>
      </a:accent2>
      <a:accent3>
        <a:srgbClr val="00C1DD"/>
      </a:accent3>
      <a:accent4>
        <a:srgbClr val="838383"/>
      </a:accent4>
      <a:accent5>
        <a:srgbClr val="F6A800"/>
      </a:accent5>
      <a:accent6>
        <a:srgbClr val="D6006C"/>
      </a:accent6>
      <a:hlink>
        <a:srgbClr val="0089AA"/>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orporate" id="{211A8570-7D3F-F84C-9E20-F9F49A9A078F}" vid="{93277205-B6F8-FC4C-9455-695932AB1D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08848ee-ebbf-4c50-9be1-13b37fabc3ce" xsi:nil="true"/>
    <lcf76f155ced4ddcb4097134ff3c332f xmlns="108a240f-bd60-473e-b783-0b6ed6ec0e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038F6E518651419D49F0351405DFFA" ma:contentTypeVersion="14" ma:contentTypeDescription="Create a new document." ma:contentTypeScope="" ma:versionID="f3744bf68335296e27e10f3acf6d6981">
  <xsd:schema xmlns:xsd="http://www.w3.org/2001/XMLSchema" xmlns:xs="http://www.w3.org/2001/XMLSchema" xmlns:p="http://schemas.microsoft.com/office/2006/metadata/properties" xmlns:ns2="108a240f-bd60-473e-b783-0b6ed6ec0e65" xmlns:ns3="908848ee-ebbf-4c50-9be1-13b37fabc3ce" targetNamespace="http://schemas.microsoft.com/office/2006/metadata/properties" ma:root="true" ma:fieldsID="67cd254c4863b7e89206c68c94382d25" ns2:_="" ns3:_="">
    <xsd:import namespace="108a240f-bd60-473e-b783-0b6ed6ec0e65"/>
    <xsd:import namespace="908848ee-ebbf-4c50-9be1-13b37fabc3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a240f-bd60-473e-b783-0b6ed6ec0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8848ee-ebbf-4c50-9be1-13b37fabc3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d89d76d-d1d8-49ea-be40-b793e8f9d746}" ma:internalName="TaxCatchAll" ma:showField="CatchAllData" ma:web="908848ee-ebbf-4c50-9be1-13b37fabc3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033982-B1F5-414E-B110-9557F1250A07}">
  <ds:schemaRefs>
    <ds:schemaRef ds:uri="http://schemas.microsoft.com/office/2006/metadata/properties"/>
    <ds:schemaRef ds:uri="http://schemas.microsoft.com/office/infopath/2007/PartnerControls"/>
    <ds:schemaRef ds:uri="908848ee-ebbf-4c50-9be1-13b37fabc3ce"/>
    <ds:schemaRef ds:uri="108a240f-bd60-473e-b783-0b6ed6ec0e65"/>
  </ds:schemaRefs>
</ds:datastoreItem>
</file>

<file path=customXml/itemProps2.xml><?xml version="1.0" encoding="utf-8"?>
<ds:datastoreItem xmlns:ds="http://schemas.openxmlformats.org/officeDocument/2006/customXml" ds:itemID="{95F76FF4-5EB5-44DC-A222-398EA394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a240f-bd60-473e-b783-0b6ed6ec0e65"/>
    <ds:schemaRef ds:uri="908848ee-ebbf-4c50-9be1-13b37fabc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B12CB-683D-4552-BC96-69D87A3525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4174</TotalTime>
  <Words>1778</Words>
  <Application>Microsoft Office PowerPoint</Application>
  <PresentationFormat>On-screen Show (16:9)</PresentationFormat>
  <Paragraphs>130</Paragraphs>
  <Slides>13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Source Sans 3 SemiBold</vt:lpstr>
      <vt:lpstr>Source Sans Pro</vt:lpstr>
      <vt:lpstr>Source Sans Pro SemiBold</vt:lpstr>
      <vt:lpstr>Symbol</vt:lpstr>
      <vt:lpstr>Office Theme</vt:lpstr>
      <vt:lpstr>1_Office Theme</vt:lpstr>
      <vt:lpstr>Funding opportunities for Digital Economy &amp; Society research cluster</vt:lpstr>
      <vt:lpstr>Foundation funding</vt:lpstr>
      <vt:lpstr>Joseph Rowntree foundation</vt:lpstr>
      <vt:lpstr>Paul Hamlyn foundation</vt:lpstr>
      <vt:lpstr>Oak foundation</vt:lpstr>
      <vt:lpstr>Esmee Fairbairn foundation</vt:lpstr>
      <vt:lpstr>Rayne foundation</vt:lpstr>
      <vt:lpstr>International focus </vt:lpstr>
      <vt:lpstr>Foundations focussing on AI/digital</vt:lpstr>
      <vt:lpstr>Foundations focussing on AI/digital</vt:lpstr>
      <vt:lpstr>Invite only foundations</vt:lpstr>
      <vt:lpstr>Other ideas </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forum: 24.09.15  edweb design update</dc:title>
  <dc:subject/>
  <dc:creator>ROSS Steven</dc:creator>
  <cp:keywords/>
  <dc:description/>
  <cp:lastModifiedBy>Anna Votsi</cp:lastModifiedBy>
  <cp:revision>268</cp:revision>
  <cp:lastPrinted>2017-08-17T10:25:21Z</cp:lastPrinted>
  <dcterms:created xsi:type="dcterms:W3CDTF">2015-09-24T13:33:25Z</dcterms:created>
  <dcterms:modified xsi:type="dcterms:W3CDTF">2025-12-09T09:20:34Z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0x010100C2038F6E518651419D49F0351405DFFA</vt:lpwstr>
  </property>
  <property fmtid="{D5CDD505-2E9C-101B-9397-08002B2CF9AE}" pid="3" name="MediaServiceImageTags">
    <vt:lpwstr/>
  </property>
</Properties>
</file>